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hdphoto1.wdp" ContentType="image/vnd.ms-photo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72" r:id="rId1"/>
  </p:sldMasterIdLst>
  <p:sldIdLst>
    <p:sldId id="258" r:id="rId2"/>
    <p:sldId id="272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57" r:id="rId15"/>
    <p:sldId id="287" r:id="rId16"/>
    <p:sldId id="288" r:id="rId17"/>
    <p:sldId id="259" r:id="rId18"/>
    <p:sldId id="262" r:id="rId19"/>
    <p:sldId id="275" r:id="rId20"/>
    <p:sldId id="260" r:id="rId21"/>
    <p:sldId id="263" r:id="rId22"/>
    <p:sldId id="264" r:id="rId23"/>
    <p:sldId id="265" r:id="rId24"/>
    <p:sldId id="266" r:id="rId25"/>
    <p:sldId id="269" r:id="rId26"/>
    <p:sldId id="289" r:id="rId27"/>
    <p:sldId id="290" r:id="rId28"/>
    <p:sldId id="291" r:id="rId29"/>
    <p:sldId id="268" r:id="rId30"/>
    <p:sldId id="293" r:id="rId31"/>
    <p:sldId id="294" r:id="rId32"/>
    <p:sldId id="295" r:id="rId33"/>
    <p:sldId id="296" r:id="rId34"/>
    <p:sldId id="297" r:id="rId35"/>
    <p:sldId id="299" r:id="rId36"/>
    <p:sldId id="300" r:id="rId37"/>
    <p:sldId id="301" r:id="rId38"/>
    <p:sldId id="302" r:id="rId39"/>
    <p:sldId id="298" r:id="rId40"/>
    <p:sldId id="303" r:id="rId41"/>
    <p:sldId id="304" r:id="rId42"/>
    <p:sldId id="305" r:id="rId43"/>
    <p:sldId id="306" r:id="rId44"/>
    <p:sldId id="270" r:id="rId45"/>
    <p:sldId id="307" r:id="rId46"/>
    <p:sldId id="274" r:id="rId47"/>
    <p:sldId id="271" r:id="rId48"/>
  </p:sldIdLst>
  <p:sldSz cx="21240750" cy="151193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Jeong Hyunjae" initials="JH" lastIdx="1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4" y="1432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slide" Target="slides/slide37.xml"  /><Relationship Id="rId39" Type="http://schemas.openxmlformats.org/officeDocument/2006/relationships/slide" Target="slides/slide38.xml"  /><Relationship Id="rId4" Type="http://schemas.openxmlformats.org/officeDocument/2006/relationships/slide" Target="slides/slide3.xml"  /><Relationship Id="rId40" Type="http://schemas.openxmlformats.org/officeDocument/2006/relationships/slide" Target="slides/slide39.xml"  /><Relationship Id="rId41" Type="http://schemas.openxmlformats.org/officeDocument/2006/relationships/slide" Target="slides/slide40.xml"  /><Relationship Id="rId42" Type="http://schemas.openxmlformats.org/officeDocument/2006/relationships/slide" Target="slides/slide41.xml"  /><Relationship Id="rId43" Type="http://schemas.openxmlformats.org/officeDocument/2006/relationships/slide" Target="slides/slide42.xml"  /><Relationship Id="rId44" Type="http://schemas.openxmlformats.org/officeDocument/2006/relationships/slide" Target="slides/slide43.xml"  /><Relationship Id="rId45" Type="http://schemas.openxmlformats.org/officeDocument/2006/relationships/slide" Target="slides/slide44.xml"  /><Relationship Id="rId46" Type="http://schemas.openxmlformats.org/officeDocument/2006/relationships/slide" Target="slides/slide45.xml"  /><Relationship Id="rId47" Type="http://schemas.openxmlformats.org/officeDocument/2006/relationships/slide" Target="slides/slide46.xml"  /><Relationship Id="rId48" Type="http://schemas.openxmlformats.org/officeDocument/2006/relationships/slide" Target="slides/slide47.xml"  /><Relationship Id="rId49" Type="http://schemas.openxmlformats.org/officeDocument/2006/relationships/commentAuthors" Target="commentAuthors.xml"  /><Relationship Id="rId5" Type="http://schemas.openxmlformats.org/officeDocument/2006/relationships/slide" Target="slides/slide4.xml"  /><Relationship Id="rId50" Type="http://schemas.openxmlformats.org/officeDocument/2006/relationships/presProps" Target="presProps.xml"  /><Relationship Id="rId51" Type="http://schemas.openxmlformats.org/officeDocument/2006/relationships/viewProps" Target="viewProps.xml"  /><Relationship Id="rId52" Type="http://schemas.openxmlformats.org/officeDocument/2006/relationships/theme" Target="theme/theme1.xml"  /><Relationship Id="rId53" Type="http://schemas.openxmlformats.org/officeDocument/2006/relationships/tableStyles" Target="tableStyles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3056" y="2474395"/>
            <a:ext cx="18054638" cy="5263774"/>
          </a:xfrm>
        </p:spPr>
        <p:txBody>
          <a:bodyPr anchor="b"/>
          <a:lstStyle>
            <a:lvl1pPr algn="ctr">
              <a:defRPr sz="13228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55094" y="7941160"/>
            <a:ext cx="15930563" cy="3650342"/>
          </a:xfrm>
        </p:spPr>
        <p:txBody>
          <a:bodyPr/>
          <a:lstStyle>
            <a:lvl1pPr marL="0" indent="0" algn="ctr">
              <a:buNone/>
              <a:defRPr sz="5291"/>
            </a:lvl1pPr>
            <a:lvl2pPr marL="1007943" indent="0" algn="ctr">
              <a:buNone/>
              <a:defRPr sz="4409"/>
            </a:lvl2pPr>
            <a:lvl3pPr marL="2015886" indent="0" algn="ctr">
              <a:buNone/>
              <a:defRPr sz="3968"/>
            </a:lvl3pPr>
            <a:lvl4pPr marL="3023829" indent="0" algn="ctr">
              <a:buNone/>
              <a:defRPr sz="3527"/>
            </a:lvl4pPr>
            <a:lvl5pPr marL="4031772" indent="0" algn="ctr">
              <a:buNone/>
              <a:defRPr sz="3527"/>
            </a:lvl5pPr>
            <a:lvl6pPr marL="5039716" indent="0" algn="ctr">
              <a:buNone/>
              <a:defRPr sz="3527"/>
            </a:lvl6pPr>
            <a:lvl7pPr marL="6047659" indent="0" algn="ctr">
              <a:buNone/>
              <a:defRPr sz="3527"/>
            </a:lvl7pPr>
            <a:lvl8pPr marL="7055602" indent="0" algn="ctr">
              <a:buNone/>
              <a:defRPr sz="3527"/>
            </a:lvl8pPr>
            <a:lvl9pPr marL="8063545" indent="0" algn="ctr">
              <a:buNone/>
              <a:defRPr sz="3527"/>
            </a:lvl9pPr>
          </a:lstStyle>
          <a:p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19B4-355B-4D50-A408-9B4F847473E2}" type="datetimeFigureOut">
              <a:rPr lang="ko-KR" altLang="en-US" smtClean="0"/>
              <a:t>2021-06-21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4CE8D-080A-452E-B870-BADDA2977A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982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19B4-355B-4D50-A408-9B4F847473E2}" type="datetimeFigureOut">
              <a:rPr lang="ko-KR" altLang="en-US" smtClean="0"/>
              <a:t>2021-06-21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4CE8D-080A-452E-B870-BADDA2977A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272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00413" y="804966"/>
            <a:ext cx="4580037" cy="12812950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60303" y="804966"/>
            <a:ext cx="13474601" cy="12812950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19B4-355B-4D50-A408-9B4F847473E2}" type="datetimeFigureOut">
              <a:rPr lang="ko-KR" altLang="en-US" smtClean="0"/>
              <a:t>2021-06-21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4CE8D-080A-452E-B870-BADDA2977A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749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19B4-355B-4D50-A408-9B4F847473E2}" type="datetimeFigureOut">
              <a:rPr lang="ko-KR" altLang="en-US" smtClean="0"/>
              <a:t>2021-06-21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4CE8D-080A-452E-B870-BADDA2977A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610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40" y="3769342"/>
            <a:ext cx="18320147" cy="6289229"/>
          </a:xfrm>
        </p:spPr>
        <p:txBody>
          <a:bodyPr anchor="b"/>
          <a:lstStyle>
            <a:lvl1pPr>
              <a:defRPr sz="13228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9240" y="10118069"/>
            <a:ext cx="18320147" cy="3307357"/>
          </a:xfrm>
        </p:spPr>
        <p:txBody>
          <a:bodyPr/>
          <a:lstStyle>
            <a:lvl1pPr marL="0" indent="0">
              <a:buNone/>
              <a:defRPr sz="5291">
                <a:solidFill>
                  <a:schemeClr val="tx1"/>
                </a:solidFill>
              </a:defRPr>
            </a:lvl1pPr>
            <a:lvl2pPr marL="1007943" indent="0">
              <a:buNone/>
              <a:defRPr sz="4409">
                <a:solidFill>
                  <a:schemeClr val="tx1">
                    <a:tint val="75000"/>
                  </a:schemeClr>
                </a:solidFill>
              </a:defRPr>
            </a:lvl2pPr>
            <a:lvl3pPr marL="2015886" indent="0">
              <a:buNone/>
              <a:defRPr sz="3968">
                <a:solidFill>
                  <a:schemeClr val="tx1">
                    <a:tint val="75000"/>
                  </a:schemeClr>
                </a:solidFill>
              </a:defRPr>
            </a:lvl3pPr>
            <a:lvl4pPr marL="3023829" indent="0">
              <a:buNone/>
              <a:defRPr sz="3527">
                <a:solidFill>
                  <a:schemeClr val="tx1">
                    <a:tint val="75000"/>
                  </a:schemeClr>
                </a:solidFill>
              </a:defRPr>
            </a:lvl4pPr>
            <a:lvl5pPr marL="4031772" indent="0">
              <a:buNone/>
              <a:defRPr sz="3527">
                <a:solidFill>
                  <a:schemeClr val="tx1">
                    <a:tint val="75000"/>
                  </a:schemeClr>
                </a:solidFill>
              </a:defRPr>
            </a:lvl5pPr>
            <a:lvl6pPr marL="5039716" indent="0">
              <a:buNone/>
              <a:defRPr sz="3527">
                <a:solidFill>
                  <a:schemeClr val="tx1">
                    <a:tint val="75000"/>
                  </a:schemeClr>
                </a:solidFill>
              </a:defRPr>
            </a:lvl6pPr>
            <a:lvl7pPr marL="6047659" indent="0">
              <a:buNone/>
              <a:defRPr sz="3527">
                <a:solidFill>
                  <a:schemeClr val="tx1">
                    <a:tint val="75000"/>
                  </a:schemeClr>
                </a:solidFill>
              </a:defRPr>
            </a:lvl7pPr>
            <a:lvl8pPr marL="7055602" indent="0">
              <a:buNone/>
              <a:defRPr sz="3527">
                <a:solidFill>
                  <a:schemeClr val="tx1">
                    <a:tint val="75000"/>
                  </a:schemeClr>
                </a:solidFill>
              </a:defRPr>
            </a:lvl8pPr>
            <a:lvl9pPr marL="8063545" indent="0">
              <a:buNone/>
              <a:defRPr sz="352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19B4-355B-4D50-A408-9B4F847473E2}" type="datetimeFigureOut">
              <a:rPr lang="ko-KR" altLang="en-US" smtClean="0"/>
              <a:t>2021-06-21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4CE8D-080A-452E-B870-BADDA2977A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875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60301" y="4024827"/>
            <a:ext cx="9027319" cy="9593089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53130" y="4024827"/>
            <a:ext cx="9027319" cy="9593089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19B4-355B-4D50-A408-9B4F847473E2}" type="datetimeFigureOut">
              <a:rPr lang="ko-KR" altLang="en-US" smtClean="0"/>
              <a:t>2021-06-21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4CE8D-080A-452E-B870-BADDA2977A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809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68" y="804969"/>
            <a:ext cx="18320147" cy="2922375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71" y="3706342"/>
            <a:ext cx="8985831" cy="1816421"/>
          </a:xfrm>
        </p:spPr>
        <p:txBody>
          <a:bodyPr anchor="b"/>
          <a:lstStyle>
            <a:lvl1pPr marL="0" indent="0">
              <a:buNone/>
              <a:defRPr sz="5291" b="1"/>
            </a:lvl1pPr>
            <a:lvl2pPr marL="1007943" indent="0">
              <a:buNone/>
              <a:defRPr sz="4409" b="1"/>
            </a:lvl2pPr>
            <a:lvl3pPr marL="2015886" indent="0">
              <a:buNone/>
              <a:defRPr sz="3968" b="1"/>
            </a:lvl3pPr>
            <a:lvl4pPr marL="3023829" indent="0">
              <a:buNone/>
              <a:defRPr sz="3527" b="1"/>
            </a:lvl4pPr>
            <a:lvl5pPr marL="4031772" indent="0">
              <a:buNone/>
              <a:defRPr sz="3527" b="1"/>
            </a:lvl5pPr>
            <a:lvl6pPr marL="5039716" indent="0">
              <a:buNone/>
              <a:defRPr sz="3527" b="1"/>
            </a:lvl6pPr>
            <a:lvl7pPr marL="6047659" indent="0">
              <a:buNone/>
              <a:defRPr sz="3527" b="1"/>
            </a:lvl7pPr>
            <a:lvl8pPr marL="7055602" indent="0">
              <a:buNone/>
              <a:defRPr sz="3527" b="1"/>
            </a:lvl8pPr>
            <a:lvl9pPr marL="8063545" indent="0">
              <a:buNone/>
              <a:defRPr sz="3527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3071" y="5522763"/>
            <a:ext cx="8985831" cy="8123152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753131" y="3706342"/>
            <a:ext cx="9030085" cy="1816421"/>
          </a:xfrm>
        </p:spPr>
        <p:txBody>
          <a:bodyPr anchor="b"/>
          <a:lstStyle>
            <a:lvl1pPr marL="0" indent="0">
              <a:buNone/>
              <a:defRPr sz="5291" b="1"/>
            </a:lvl1pPr>
            <a:lvl2pPr marL="1007943" indent="0">
              <a:buNone/>
              <a:defRPr sz="4409" b="1"/>
            </a:lvl2pPr>
            <a:lvl3pPr marL="2015886" indent="0">
              <a:buNone/>
              <a:defRPr sz="3968" b="1"/>
            </a:lvl3pPr>
            <a:lvl4pPr marL="3023829" indent="0">
              <a:buNone/>
              <a:defRPr sz="3527" b="1"/>
            </a:lvl4pPr>
            <a:lvl5pPr marL="4031772" indent="0">
              <a:buNone/>
              <a:defRPr sz="3527" b="1"/>
            </a:lvl5pPr>
            <a:lvl6pPr marL="5039716" indent="0">
              <a:buNone/>
              <a:defRPr sz="3527" b="1"/>
            </a:lvl6pPr>
            <a:lvl7pPr marL="6047659" indent="0">
              <a:buNone/>
              <a:defRPr sz="3527" b="1"/>
            </a:lvl7pPr>
            <a:lvl8pPr marL="7055602" indent="0">
              <a:buNone/>
              <a:defRPr sz="3527" b="1"/>
            </a:lvl8pPr>
            <a:lvl9pPr marL="8063545" indent="0">
              <a:buNone/>
              <a:defRPr sz="3527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753131" y="5522763"/>
            <a:ext cx="9030085" cy="8123152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19B4-355B-4D50-A408-9B4F847473E2}" type="datetimeFigureOut">
              <a:rPr lang="ko-KR" altLang="en-US" smtClean="0"/>
              <a:t>2021-06-21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4CE8D-080A-452E-B870-BADDA2977A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457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19B4-355B-4D50-A408-9B4F847473E2}" type="datetimeFigureOut">
              <a:rPr lang="ko-KR" altLang="en-US" smtClean="0"/>
              <a:t>2021-06-21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4CE8D-080A-452E-B870-BADDA2977A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086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19B4-355B-4D50-A408-9B4F847473E2}" type="datetimeFigureOut">
              <a:rPr lang="ko-KR" altLang="en-US" smtClean="0"/>
              <a:t>2021-06-21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4CE8D-080A-452E-B870-BADDA2977A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002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68" y="1007957"/>
            <a:ext cx="6850695" cy="3527848"/>
          </a:xfrm>
        </p:spPr>
        <p:txBody>
          <a:bodyPr anchor="b"/>
          <a:lstStyle>
            <a:lvl1pPr>
              <a:defRPr sz="7055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30085" y="2176910"/>
            <a:ext cx="10753130" cy="10744538"/>
          </a:xfrm>
        </p:spPr>
        <p:txBody>
          <a:bodyPr/>
          <a:lstStyle>
            <a:lvl1pPr>
              <a:defRPr sz="7055"/>
            </a:lvl1pPr>
            <a:lvl2pPr>
              <a:defRPr sz="6173"/>
            </a:lvl2pPr>
            <a:lvl3pPr>
              <a:defRPr sz="5291"/>
            </a:lvl3pPr>
            <a:lvl4pPr>
              <a:defRPr sz="4409"/>
            </a:lvl4pPr>
            <a:lvl5pPr>
              <a:defRPr sz="4409"/>
            </a:lvl5pPr>
            <a:lvl6pPr>
              <a:defRPr sz="4409"/>
            </a:lvl6pPr>
            <a:lvl7pPr>
              <a:defRPr sz="4409"/>
            </a:lvl7pPr>
            <a:lvl8pPr>
              <a:defRPr sz="4409"/>
            </a:lvl8pPr>
            <a:lvl9pPr>
              <a:defRPr sz="4409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63068" y="4535805"/>
            <a:ext cx="6850695" cy="8403140"/>
          </a:xfrm>
        </p:spPr>
        <p:txBody>
          <a:bodyPr/>
          <a:lstStyle>
            <a:lvl1pPr marL="0" indent="0">
              <a:buNone/>
              <a:defRPr sz="3527"/>
            </a:lvl1pPr>
            <a:lvl2pPr marL="1007943" indent="0">
              <a:buNone/>
              <a:defRPr sz="3086"/>
            </a:lvl2pPr>
            <a:lvl3pPr marL="2015886" indent="0">
              <a:buNone/>
              <a:defRPr sz="2646"/>
            </a:lvl3pPr>
            <a:lvl4pPr marL="3023829" indent="0">
              <a:buNone/>
              <a:defRPr sz="2205"/>
            </a:lvl4pPr>
            <a:lvl5pPr marL="4031772" indent="0">
              <a:buNone/>
              <a:defRPr sz="2205"/>
            </a:lvl5pPr>
            <a:lvl6pPr marL="5039716" indent="0">
              <a:buNone/>
              <a:defRPr sz="2205"/>
            </a:lvl6pPr>
            <a:lvl7pPr marL="6047659" indent="0">
              <a:buNone/>
              <a:defRPr sz="2205"/>
            </a:lvl7pPr>
            <a:lvl8pPr marL="7055602" indent="0">
              <a:buNone/>
              <a:defRPr sz="2205"/>
            </a:lvl8pPr>
            <a:lvl9pPr marL="8063545" indent="0">
              <a:buNone/>
              <a:defRPr sz="2205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19B4-355B-4D50-A408-9B4F847473E2}" type="datetimeFigureOut">
              <a:rPr lang="ko-KR" altLang="en-US" smtClean="0"/>
              <a:t>2021-06-21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4CE8D-080A-452E-B870-BADDA2977A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764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68" y="1007957"/>
            <a:ext cx="6850695" cy="3527848"/>
          </a:xfrm>
        </p:spPr>
        <p:txBody>
          <a:bodyPr anchor="b"/>
          <a:lstStyle>
            <a:lvl1pPr>
              <a:defRPr sz="7055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30085" y="2176910"/>
            <a:ext cx="10753130" cy="10744538"/>
          </a:xfrm>
        </p:spPr>
        <p:txBody>
          <a:bodyPr anchor="t"/>
          <a:lstStyle>
            <a:lvl1pPr marL="0" indent="0">
              <a:buNone/>
              <a:defRPr sz="7055"/>
            </a:lvl1pPr>
            <a:lvl2pPr marL="1007943" indent="0">
              <a:buNone/>
              <a:defRPr sz="6173"/>
            </a:lvl2pPr>
            <a:lvl3pPr marL="2015886" indent="0">
              <a:buNone/>
              <a:defRPr sz="5291"/>
            </a:lvl3pPr>
            <a:lvl4pPr marL="3023829" indent="0">
              <a:buNone/>
              <a:defRPr sz="4409"/>
            </a:lvl4pPr>
            <a:lvl5pPr marL="4031772" indent="0">
              <a:buNone/>
              <a:defRPr sz="4409"/>
            </a:lvl5pPr>
            <a:lvl6pPr marL="5039716" indent="0">
              <a:buNone/>
              <a:defRPr sz="4409"/>
            </a:lvl6pPr>
            <a:lvl7pPr marL="6047659" indent="0">
              <a:buNone/>
              <a:defRPr sz="4409"/>
            </a:lvl7pPr>
            <a:lvl8pPr marL="7055602" indent="0">
              <a:buNone/>
              <a:defRPr sz="4409"/>
            </a:lvl8pPr>
            <a:lvl9pPr marL="8063545" indent="0">
              <a:buNone/>
              <a:defRPr sz="4409"/>
            </a:lvl9pPr>
          </a:lstStyle>
          <a:p>
            <a:r>
              <a:rPr lang="en-US" altLang="ko-KR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63068" y="4535805"/>
            <a:ext cx="6850695" cy="8403140"/>
          </a:xfrm>
        </p:spPr>
        <p:txBody>
          <a:bodyPr/>
          <a:lstStyle>
            <a:lvl1pPr marL="0" indent="0">
              <a:buNone/>
              <a:defRPr sz="3527"/>
            </a:lvl1pPr>
            <a:lvl2pPr marL="1007943" indent="0">
              <a:buNone/>
              <a:defRPr sz="3086"/>
            </a:lvl2pPr>
            <a:lvl3pPr marL="2015886" indent="0">
              <a:buNone/>
              <a:defRPr sz="2646"/>
            </a:lvl3pPr>
            <a:lvl4pPr marL="3023829" indent="0">
              <a:buNone/>
              <a:defRPr sz="2205"/>
            </a:lvl4pPr>
            <a:lvl5pPr marL="4031772" indent="0">
              <a:buNone/>
              <a:defRPr sz="2205"/>
            </a:lvl5pPr>
            <a:lvl6pPr marL="5039716" indent="0">
              <a:buNone/>
              <a:defRPr sz="2205"/>
            </a:lvl6pPr>
            <a:lvl7pPr marL="6047659" indent="0">
              <a:buNone/>
              <a:defRPr sz="2205"/>
            </a:lvl7pPr>
            <a:lvl8pPr marL="7055602" indent="0">
              <a:buNone/>
              <a:defRPr sz="2205"/>
            </a:lvl8pPr>
            <a:lvl9pPr marL="8063545" indent="0">
              <a:buNone/>
              <a:defRPr sz="2205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19B4-355B-4D50-A408-9B4F847473E2}" type="datetimeFigureOut">
              <a:rPr lang="ko-KR" altLang="en-US" smtClean="0"/>
              <a:t>2021-06-21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4CE8D-080A-452E-B870-BADDA2977A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795110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60302" y="804969"/>
            <a:ext cx="18320147" cy="2922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0302" y="4024827"/>
            <a:ext cx="18320147" cy="9593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60301" y="14013401"/>
            <a:ext cx="4779169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64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919B4-355B-4D50-A408-9B4F847473E2}" type="datetimeFigureOut">
              <a:rPr lang="ko-KR" altLang="en-US" smtClean="0"/>
              <a:t>2021-06-21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35999" y="14013401"/>
            <a:ext cx="7168753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64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001280" y="14013401"/>
            <a:ext cx="4779169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64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4CE8D-080A-452E-B870-BADDA2977A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119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015886" rtl="0" eaLnBrk="1" latinLnBrk="1" hangingPunct="1">
        <a:lnSpc>
          <a:spcPct val="90000"/>
        </a:lnSpc>
        <a:spcBef>
          <a:spcPct val="0"/>
        </a:spcBef>
        <a:buNone/>
        <a:defRPr sz="9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03972" indent="-503972" algn="l" defTabSz="2015886" rtl="0" eaLnBrk="1" latinLnBrk="1" hangingPunct="1">
        <a:lnSpc>
          <a:spcPct val="90000"/>
        </a:lnSpc>
        <a:spcBef>
          <a:spcPts val="2205"/>
        </a:spcBef>
        <a:buFont typeface="Arial" panose="020B0604020202020204" pitchFamily="34" charset="0"/>
        <a:buChar char="•"/>
        <a:defRPr sz="6173" kern="1200">
          <a:solidFill>
            <a:schemeClr val="tx1"/>
          </a:solidFill>
          <a:latin typeface="+mn-lt"/>
          <a:ea typeface="+mn-ea"/>
          <a:cs typeface="+mn-cs"/>
        </a:defRPr>
      </a:lvl1pPr>
      <a:lvl2pPr marL="1511915" indent="-503972" algn="l" defTabSz="2015886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5291" kern="1200">
          <a:solidFill>
            <a:schemeClr val="tx1"/>
          </a:solidFill>
          <a:latin typeface="+mn-lt"/>
          <a:ea typeface="+mn-ea"/>
          <a:cs typeface="+mn-cs"/>
        </a:defRPr>
      </a:lvl2pPr>
      <a:lvl3pPr marL="2519858" indent="-503972" algn="l" defTabSz="2015886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4409" kern="1200">
          <a:solidFill>
            <a:schemeClr val="tx1"/>
          </a:solidFill>
          <a:latin typeface="+mn-lt"/>
          <a:ea typeface="+mn-ea"/>
          <a:cs typeface="+mn-cs"/>
        </a:defRPr>
      </a:lvl3pPr>
      <a:lvl4pPr marL="3527801" indent="-503972" algn="l" defTabSz="2015886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4pPr>
      <a:lvl5pPr marL="4535744" indent="-503972" algn="l" defTabSz="2015886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5pPr>
      <a:lvl6pPr marL="5543687" indent="-503972" algn="l" defTabSz="2015886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6pPr>
      <a:lvl7pPr marL="6551630" indent="-503972" algn="l" defTabSz="2015886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7pPr>
      <a:lvl8pPr marL="7559573" indent="-503972" algn="l" defTabSz="2015886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8pPr>
      <a:lvl9pPr marL="8567517" indent="-503972" algn="l" defTabSz="2015886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15886" rtl="0" eaLnBrk="1" latinLnBrk="1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1pPr>
      <a:lvl2pPr marL="1007943" algn="l" defTabSz="2015886" rtl="0" eaLnBrk="1" latinLnBrk="1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2pPr>
      <a:lvl3pPr marL="2015886" algn="l" defTabSz="2015886" rtl="0" eaLnBrk="1" latinLnBrk="1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3pPr>
      <a:lvl4pPr marL="3023829" algn="l" defTabSz="2015886" rtl="0" eaLnBrk="1" latinLnBrk="1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4pPr>
      <a:lvl5pPr marL="4031772" algn="l" defTabSz="2015886" rtl="0" eaLnBrk="1" latinLnBrk="1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5pPr>
      <a:lvl6pPr marL="5039716" algn="l" defTabSz="2015886" rtl="0" eaLnBrk="1" latinLnBrk="1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6pPr>
      <a:lvl7pPr marL="6047659" algn="l" defTabSz="2015886" rtl="0" eaLnBrk="1" latinLnBrk="1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7pPr>
      <a:lvl8pPr marL="7055602" algn="l" defTabSz="2015886" rtl="0" eaLnBrk="1" latinLnBrk="1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8pPr>
      <a:lvl9pPr marL="8063545" algn="l" defTabSz="2015886" rtl="0" eaLnBrk="1" latinLnBrk="1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microsoft.com/office/2007/relationships/hdphoto" Target="../media/hdphoto1.wdp"  /><Relationship Id="rId5" Type="http://schemas.openxmlformats.org/officeDocument/2006/relationships/image" Target="../media/image8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5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E25F85-AC43-465D-87A2-B32046DA9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59" r="28428"/>
          <a:stretch/>
        </p:blipFill>
        <p:spPr>
          <a:xfrm>
            <a:off x="0" y="0"/>
            <a:ext cx="10620374" cy="151193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71C539B-C655-479C-A448-09EBF1C414AF}"/>
              </a:ext>
            </a:extLst>
          </p:cNvPr>
          <p:cNvSpPr txBox="1">
            <a:spLocks/>
          </p:cNvSpPr>
          <p:nvPr/>
        </p:nvSpPr>
        <p:spPr>
          <a:xfrm>
            <a:off x="10980594" y="6559210"/>
            <a:ext cx="8971422" cy="10004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5400" b="1" dirty="0"/>
              <a:t>INDEX</a:t>
            </a:r>
            <a:endParaRPr lang="ko-KR" altLang="en-US" sz="54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7F19BB6-4F15-4720-87BC-D197AC779F58}"/>
              </a:ext>
            </a:extLst>
          </p:cNvPr>
          <p:cNvSpPr txBox="1">
            <a:spLocks/>
          </p:cNvSpPr>
          <p:nvPr/>
        </p:nvSpPr>
        <p:spPr>
          <a:xfrm>
            <a:off x="11638962" y="7914516"/>
            <a:ext cx="8971422" cy="50531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sz="2400" b="1" dirty="0"/>
              <a:t>프로젝트 개요</a:t>
            </a:r>
            <a:endParaRPr lang="en-US" altLang="ko-KR" sz="2400" b="1" dirty="0"/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sz="2400" b="1" dirty="0"/>
              <a:t>강화학습 방법론</a:t>
            </a:r>
            <a:endParaRPr lang="en-US" altLang="ko-KR" sz="2400" b="1" dirty="0"/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sz="2400" b="1" dirty="0"/>
              <a:t>프로젝트 과정</a:t>
            </a:r>
            <a:endParaRPr lang="en-US" altLang="ko-KR" sz="2400" b="1" dirty="0"/>
          </a:p>
          <a:p>
            <a:pPr algn="l">
              <a:lnSpc>
                <a:spcPct val="150000"/>
              </a:lnSpc>
            </a:pPr>
            <a:r>
              <a:rPr lang="en-US" altLang="ko-KR" sz="1800" b="1" dirty="0"/>
              <a:t>	-  </a:t>
            </a:r>
            <a:r>
              <a:rPr lang="ko-KR" altLang="en-US" sz="1800" b="1" dirty="0"/>
              <a:t>방향 설정</a:t>
            </a:r>
            <a:endParaRPr lang="en-US" altLang="ko-KR" sz="1800" b="1" dirty="0"/>
          </a:p>
          <a:p>
            <a:pPr algn="l">
              <a:lnSpc>
                <a:spcPct val="150000"/>
              </a:lnSpc>
            </a:pPr>
            <a:r>
              <a:rPr lang="en-US" altLang="ko-KR" sz="1800" b="1" dirty="0"/>
              <a:t>	-  </a:t>
            </a:r>
            <a:r>
              <a:rPr lang="ko-KR" altLang="en-US" sz="1800" b="1" dirty="0"/>
              <a:t>프로그램 구조</a:t>
            </a:r>
            <a:endParaRPr lang="en-US" altLang="ko-KR" sz="1800" b="1" dirty="0"/>
          </a:p>
          <a:p>
            <a:pPr algn="l">
              <a:lnSpc>
                <a:spcPct val="150000"/>
              </a:lnSpc>
            </a:pPr>
            <a:r>
              <a:rPr lang="en-US" altLang="ko-KR" sz="1800" b="1" dirty="0"/>
              <a:t>	-  </a:t>
            </a:r>
            <a:r>
              <a:rPr lang="ko-KR" altLang="en-US" sz="1800" b="1" dirty="0"/>
              <a:t>개발 환경</a:t>
            </a:r>
            <a:endParaRPr lang="en-US" altLang="ko-KR" sz="1800" b="1" dirty="0"/>
          </a:p>
          <a:p>
            <a:pPr algn="l">
              <a:lnSpc>
                <a:spcPct val="150000"/>
              </a:lnSpc>
            </a:pPr>
            <a:r>
              <a:rPr lang="en-US" altLang="ko-KR" sz="1800" b="1" dirty="0"/>
              <a:t>	- </a:t>
            </a:r>
            <a:r>
              <a:rPr lang="ko-KR" altLang="en-US" sz="1800" b="1" dirty="0"/>
              <a:t> 베이스라인 코드</a:t>
            </a:r>
            <a:endParaRPr lang="en-US" altLang="ko-KR" sz="1800" b="1" dirty="0"/>
          </a:p>
          <a:p>
            <a:pPr algn="l">
              <a:lnSpc>
                <a:spcPct val="150000"/>
              </a:lnSpc>
            </a:pPr>
            <a:r>
              <a:rPr lang="en-US" altLang="ko-KR" sz="1800" b="1" dirty="0"/>
              <a:t>	-  </a:t>
            </a:r>
            <a:r>
              <a:rPr lang="ko-KR" altLang="en-US" sz="1800" b="1" dirty="0"/>
              <a:t>데이터 수집</a:t>
            </a:r>
            <a:endParaRPr lang="en-US" altLang="ko-KR" sz="1800" b="1" dirty="0"/>
          </a:p>
          <a:p>
            <a:pPr algn="l">
              <a:lnSpc>
                <a:spcPct val="150000"/>
              </a:lnSpc>
            </a:pPr>
            <a:r>
              <a:rPr lang="en-US" altLang="ko-KR" sz="1800" b="1" dirty="0"/>
              <a:t>	-  </a:t>
            </a:r>
            <a:r>
              <a:rPr lang="ko-KR" altLang="en-US" sz="1800" b="1" dirty="0"/>
              <a:t>모델 학습</a:t>
            </a:r>
            <a:endParaRPr lang="en-US" altLang="ko-KR" sz="1800" b="1" dirty="0"/>
          </a:p>
          <a:p>
            <a:pPr algn="l">
              <a:lnSpc>
                <a:spcPct val="150000"/>
              </a:lnSpc>
            </a:pPr>
            <a:r>
              <a:rPr lang="en-US" altLang="ko-KR" sz="2400" b="1" dirty="0"/>
              <a:t>4.   </a:t>
            </a:r>
            <a:r>
              <a:rPr lang="ko-KR" altLang="en-US" sz="2400" b="1" dirty="0"/>
              <a:t>프로젝트 결과</a:t>
            </a:r>
            <a:endParaRPr lang="en-US" altLang="ko-KR" sz="2400" b="1" dirty="0"/>
          </a:p>
          <a:p>
            <a:pPr marL="914400" lvl="1" indent="-457200">
              <a:lnSpc>
                <a:spcPct val="150000"/>
              </a:lnSpc>
              <a:buAutoNum type="arabicPeriod"/>
            </a:pPr>
            <a:endParaRPr lang="en-US" altLang="ko-KR" sz="100" b="1" dirty="0"/>
          </a:p>
          <a:p>
            <a:pPr algn="l">
              <a:lnSpc>
                <a:spcPct val="150000"/>
              </a:lnSpc>
            </a:pPr>
            <a:r>
              <a:rPr lang="en-US" altLang="ko-KR" sz="2400" b="1" dirty="0"/>
              <a:t>5.   </a:t>
            </a:r>
            <a:r>
              <a:rPr lang="ko-KR" altLang="en-US" sz="2400" b="1" dirty="0"/>
              <a:t>프로젝트 회고</a:t>
            </a:r>
            <a:endParaRPr lang="en-US" altLang="ko-KR" sz="24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A41661-39DD-4295-9197-E29E9E8997B8}"/>
              </a:ext>
            </a:extLst>
          </p:cNvPr>
          <p:cNvSpPr/>
          <p:nvPr/>
        </p:nvSpPr>
        <p:spPr>
          <a:xfrm>
            <a:off x="0" y="0"/>
            <a:ext cx="21240750" cy="151193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14ECB-22CC-44A5-8146-B6CB512DE0F3}"/>
              </a:ext>
            </a:extLst>
          </p:cNvPr>
          <p:cNvSpPr/>
          <p:nvPr/>
        </p:nvSpPr>
        <p:spPr>
          <a:xfrm>
            <a:off x="0" y="0"/>
            <a:ext cx="10620374" cy="1511935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407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73ED8D-03FC-4064-9728-86A0E8C004A9}"/>
              </a:ext>
            </a:extLst>
          </p:cNvPr>
          <p:cNvSpPr txBox="1"/>
          <p:nvPr/>
        </p:nvSpPr>
        <p:spPr>
          <a:xfrm>
            <a:off x="2616421" y="4922446"/>
            <a:ext cx="17511525" cy="7232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altLang="ko-KR" sz="4000" b="1" dirty="0"/>
              <a:t>MDP </a:t>
            </a:r>
            <a:r>
              <a:rPr lang="ko-KR" altLang="en-US" sz="4000" b="1" dirty="0"/>
              <a:t>환경이 </a:t>
            </a:r>
            <a:endParaRPr lang="en-US" altLang="ko-KR" sz="4000" b="1" dirty="0"/>
          </a:p>
          <a:p>
            <a:r>
              <a:rPr lang="en-US" altLang="ko-KR" sz="4000" b="1" dirty="0"/>
              <a:t>	(</a:t>
            </a:r>
            <a:r>
              <a:rPr lang="ko-KR" altLang="en-US" sz="4000" b="1" dirty="0"/>
              <a:t>딥러닝 모델인</a:t>
            </a:r>
            <a:r>
              <a:rPr lang="en-US" altLang="ko-KR" sz="4000" b="1" dirty="0"/>
              <a:t>)</a:t>
            </a:r>
            <a:r>
              <a:rPr lang="ko-KR" altLang="en-US" sz="4000" b="1" dirty="0"/>
              <a:t> 정책함수와 가치함수를 </a:t>
            </a:r>
            <a:r>
              <a:rPr lang="ko-KR" altLang="en-US" sz="4000" b="1" dirty="0">
                <a:solidFill>
                  <a:srgbClr val="C00000"/>
                </a:solidFill>
              </a:rPr>
              <a:t>업데이트 하는 방법</a:t>
            </a:r>
            <a:endParaRPr lang="en-US" altLang="ko-KR" sz="4000" b="1" dirty="0">
              <a:solidFill>
                <a:srgbClr val="C00000"/>
              </a:solidFill>
            </a:endParaRPr>
          </a:p>
          <a:p>
            <a:endParaRPr lang="en-US" altLang="ko-KR" sz="4000" b="1" dirty="0"/>
          </a:p>
          <a:p>
            <a:pPr marL="571500" indent="-571500">
              <a:buFontTx/>
              <a:buChar char="-"/>
            </a:pPr>
            <a:endParaRPr lang="en-US" altLang="ko-KR" sz="3200" b="1" dirty="0"/>
          </a:p>
          <a:p>
            <a:r>
              <a:rPr lang="ko-KR" altLang="en-US" sz="2400" b="1" dirty="0"/>
              <a:t>		</a:t>
            </a:r>
            <a:r>
              <a:rPr lang="en-US" altLang="ko-KR" sz="2400" b="1" dirty="0">
                <a:solidFill>
                  <a:srgbClr val="C00000"/>
                </a:solidFill>
              </a:rPr>
              <a:t>state			-&gt;			action			-&gt;			reward			-&gt;			state’			-&gt;			action’			-&gt;			...</a:t>
            </a:r>
          </a:p>
          <a:p>
            <a:endParaRPr lang="en-US" altLang="ko-KR" sz="2400" b="1" dirty="0"/>
          </a:p>
          <a:p>
            <a:endParaRPr lang="en-US" altLang="ko-KR" sz="2400" b="1" dirty="0"/>
          </a:p>
          <a:p>
            <a:r>
              <a:rPr lang="en-US" altLang="ko-KR" sz="2400" b="1" dirty="0"/>
              <a:t>		state </a:t>
            </a:r>
            <a:r>
              <a:rPr lang="ko-KR" altLang="en-US" sz="2400" b="1" dirty="0"/>
              <a:t>결정 됨	</a:t>
            </a:r>
            <a:r>
              <a:rPr lang="en-US" altLang="ko-KR" sz="2400" b="1" dirty="0"/>
              <a:t>-&gt; 	</a:t>
            </a:r>
            <a:r>
              <a:rPr lang="ko-KR" altLang="en-US" sz="2400" b="1" dirty="0"/>
              <a:t>정책함수 네트워크가 </a:t>
            </a:r>
            <a:r>
              <a:rPr lang="en-US" altLang="ko-KR" sz="2400" b="1" dirty="0"/>
              <a:t>action </a:t>
            </a:r>
            <a:r>
              <a:rPr lang="ko-KR" altLang="en-US" sz="2400" b="1" dirty="0"/>
              <a:t>샘플링</a:t>
            </a:r>
          </a:p>
          <a:p>
            <a:r>
              <a:rPr lang="ko-KR" altLang="en-US" sz="2400" b="1" dirty="0"/>
              <a:t>				</a:t>
            </a:r>
            <a:r>
              <a:rPr lang="en-US" altLang="ko-KR" sz="2400" b="1" dirty="0"/>
              <a:t>		-&gt; 	</a:t>
            </a:r>
            <a:r>
              <a:rPr lang="ko-KR" altLang="en-US" sz="2400" b="1" dirty="0" err="1"/>
              <a:t>샘플링된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action</a:t>
            </a:r>
            <a:r>
              <a:rPr lang="ko-KR" altLang="en-US" sz="2400" b="1" dirty="0"/>
              <a:t>에 의한 가치와 </a:t>
            </a:r>
            <a:endParaRPr lang="en-US" altLang="ko-KR" sz="2400" b="1" dirty="0"/>
          </a:p>
          <a:p>
            <a:r>
              <a:rPr lang="en-US" altLang="ko-KR" sz="2400" b="1" dirty="0"/>
              <a:t>							</a:t>
            </a:r>
            <a:r>
              <a:rPr lang="ko-KR" altLang="en-US" sz="2400" b="1" dirty="0"/>
              <a:t>가치함수 네트워크가 예측한 가치를 비교하는 </a:t>
            </a:r>
            <a:r>
              <a:rPr lang="en-US" altLang="ko-KR" sz="2400" b="1" dirty="0">
                <a:solidFill>
                  <a:srgbClr val="C00000"/>
                </a:solidFill>
              </a:rPr>
              <a:t>loss </a:t>
            </a:r>
            <a:r>
              <a:rPr lang="ko-KR" altLang="en-US" sz="2400" b="1" dirty="0">
                <a:solidFill>
                  <a:srgbClr val="C00000"/>
                </a:solidFill>
              </a:rPr>
              <a:t>로 가치함수 네트워크 업데이트</a:t>
            </a:r>
            <a:endParaRPr lang="en-US" altLang="ko-KR" sz="2400" b="1" dirty="0">
              <a:solidFill>
                <a:srgbClr val="C00000"/>
              </a:solidFill>
            </a:endParaRPr>
          </a:p>
          <a:p>
            <a:endParaRPr lang="ko-KR" altLang="en-US" sz="2400" b="1" dirty="0"/>
          </a:p>
          <a:p>
            <a:r>
              <a:rPr lang="ko-KR" altLang="en-US" sz="2400" b="1" dirty="0"/>
              <a:t>					</a:t>
            </a:r>
            <a:r>
              <a:rPr lang="en-US" altLang="ko-KR" sz="2400" b="1" dirty="0"/>
              <a:t>			-&gt; 	</a:t>
            </a:r>
            <a:r>
              <a:rPr lang="ko-KR" altLang="en-US" sz="2400" b="1" dirty="0" err="1"/>
              <a:t>샘플링된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action </a:t>
            </a:r>
            <a:r>
              <a:rPr lang="ko-KR" altLang="en-US" sz="2400" b="1" dirty="0"/>
              <a:t>후에 보상 </a:t>
            </a:r>
            <a:r>
              <a:rPr lang="en-US" altLang="ko-KR" sz="2400" b="1" dirty="0"/>
              <a:t>reward </a:t>
            </a:r>
            <a:r>
              <a:rPr lang="ko-KR" altLang="en-US" sz="2400" b="1" dirty="0"/>
              <a:t>와 다음 상태 </a:t>
            </a:r>
            <a:r>
              <a:rPr lang="en-US" altLang="ko-KR" sz="2400" b="1" dirty="0"/>
              <a:t>state' </a:t>
            </a:r>
            <a:r>
              <a:rPr lang="ko-KR" altLang="en-US" sz="2400" b="1" dirty="0"/>
              <a:t>결정됨 </a:t>
            </a:r>
          </a:p>
          <a:p>
            <a:r>
              <a:rPr lang="ko-KR" altLang="en-US" sz="2400" b="1" dirty="0"/>
              <a:t>					</a:t>
            </a:r>
            <a:r>
              <a:rPr lang="en-US" altLang="ko-KR" sz="2400" b="1" dirty="0"/>
              <a:t>			-&gt; 	</a:t>
            </a:r>
            <a:r>
              <a:rPr lang="ko-KR" altLang="en-US" sz="2400" b="1" dirty="0"/>
              <a:t>상태 </a:t>
            </a:r>
            <a:r>
              <a:rPr lang="en-US" altLang="ko-KR" sz="2400" b="1" dirty="0"/>
              <a:t>state' </a:t>
            </a:r>
            <a:r>
              <a:rPr lang="ko-KR" altLang="en-US" sz="2400" b="1" dirty="0"/>
              <a:t>에서의 가치와 정책함수 네트워크가 </a:t>
            </a:r>
            <a:r>
              <a:rPr lang="en-US" altLang="ko-KR" sz="2400" b="1" dirty="0"/>
              <a:t>action </a:t>
            </a:r>
            <a:r>
              <a:rPr lang="ko-KR" altLang="en-US" sz="2400" b="1" dirty="0"/>
              <a:t>을 선택한 뒤 </a:t>
            </a:r>
            <a:endParaRPr lang="en-US" altLang="ko-KR" sz="2400" b="1" dirty="0"/>
          </a:p>
          <a:p>
            <a:r>
              <a:rPr lang="en-US" altLang="ko-KR" sz="2400" b="1" dirty="0"/>
              <a:t>									</a:t>
            </a:r>
            <a:r>
              <a:rPr lang="ko-KR" altLang="en-US" sz="2400" b="1" dirty="0"/>
              <a:t>다음 상태 </a:t>
            </a:r>
            <a:r>
              <a:rPr lang="en-US" altLang="ko-KR" sz="2400" b="1" dirty="0"/>
              <a:t>state' </a:t>
            </a:r>
            <a:r>
              <a:rPr lang="ko-KR" altLang="en-US" sz="2400" b="1" dirty="0"/>
              <a:t>에 </a:t>
            </a:r>
            <a:r>
              <a:rPr lang="ko-KR" altLang="en-US" sz="2400" b="1" dirty="0" err="1"/>
              <a:t>가게됬을</a:t>
            </a:r>
            <a:r>
              <a:rPr lang="ko-KR" altLang="en-US" sz="2400" b="1" dirty="0"/>
              <a:t> 때 예측한 가치를 비교하는 </a:t>
            </a:r>
            <a:r>
              <a:rPr lang="en-US" altLang="ko-KR" sz="2400" b="1" dirty="0">
                <a:solidFill>
                  <a:srgbClr val="C00000"/>
                </a:solidFill>
              </a:rPr>
              <a:t>loss </a:t>
            </a:r>
            <a:r>
              <a:rPr lang="ko-KR" altLang="en-US" sz="2400" b="1" dirty="0">
                <a:solidFill>
                  <a:srgbClr val="C00000"/>
                </a:solidFill>
              </a:rPr>
              <a:t>로 정책함수 네트워크 업데이트</a:t>
            </a:r>
            <a:endParaRPr lang="en-US" altLang="ko-KR" sz="2400" b="1" dirty="0">
              <a:solidFill>
                <a:srgbClr val="C00000"/>
              </a:solidFill>
            </a:endParaRPr>
          </a:p>
          <a:p>
            <a:endParaRPr lang="ko-KR" altLang="en-US" sz="2400" b="1" dirty="0"/>
          </a:p>
          <a:p>
            <a:r>
              <a:rPr lang="ko-KR" altLang="en-US" sz="2400" b="1" dirty="0"/>
              <a:t>						</a:t>
            </a:r>
            <a:r>
              <a:rPr lang="en-US" altLang="ko-KR" sz="2400" b="1" dirty="0"/>
              <a:t>				-&gt; 	action' </a:t>
            </a:r>
            <a:r>
              <a:rPr lang="ko-KR" altLang="en-US" sz="2400" b="1" dirty="0"/>
              <a:t>샘플링</a:t>
            </a:r>
          </a:p>
          <a:p>
            <a:r>
              <a:rPr lang="ko-KR" altLang="en-US" sz="2400" b="1" dirty="0"/>
              <a:t>						</a:t>
            </a:r>
            <a:r>
              <a:rPr lang="en-US" altLang="ko-KR" sz="2400" b="1" dirty="0"/>
              <a:t>				-&gt; 	...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262BA7-9A86-42EF-BDF9-7210C3DD40C2}"/>
              </a:ext>
            </a:extLst>
          </p:cNvPr>
          <p:cNvSpPr txBox="1">
            <a:spLocks/>
          </p:cNvSpPr>
          <p:nvPr/>
        </p:nvSpPr>
        <p:spPr>
          <a:xfrm>
            <a:off x="501547" y="484680"/>
            <a:ext cx="8971422" cy="10004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5400" b="1" dirty="0"/>
              <a:t>2. </a:t>
            </a:r>
            <a:r>
              <a:rPr lang="ko-KR" altLang="en-US" sz="4800" b="1" dirty="0"/>
              <a:t>강화학습 방법론</a:t>
            </a:r>
            <a:endParaRPr lang="en-US" altLang="ko-KR" sz="4800" b="1" dirty="0"/>
          </a:p>
        </p:txBody>
      </p:sp>
    </p:spTree>
    <p:extLst>
      <p:ext uri="{BB962C8B-B14F-4D97-AF65-F5344CB8AC3E}">
        <p14:creationId xmlns:p14="http://schemas.microsoft.com/office/powerpoint/2010/main" val="1995740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73ED8D-03FC-4064-9728-86A0E8C004A9}"/>
              </a:ext>
            </a:extLst>
          </p:cNvPr>
          <p:cNvSpPr txBox="1"/>
          <p:nvPr/>
        </p:nvSpPr>
        <p:spPr>
          <a:xfrm>
            <a:off x="2616421" y="4922446"/>
            <a:ext cx="12085360" cy="587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ko-KR" altLang="en-US" sz="4000" b="1" dirty="0">
                <a:solidFill>
                  <a:srgbClr val="C00000"/>
                </a:solidFill>
              </a:rPr>
              <a:t>주식 투자 </a:t>
            </a:r>
            <a:r>
              <a:rPr lang="ko-KR" altLang="en-US" sz="4000" b="1" dirty="0"/>
              <a:t>문제에서</a:t>
            </a:r>
            <a:r>
              <a:rPr lang="ko-KR" altLang="en-US" sz="4000" b="1" dirty="0">
                <a:solidFill>
                  <a:srgbClr val="C00000"/>
                </a:solidFill>
              </a:rPr>
              <a:t> </a:t>
            </a:r>
            <a:r>
              <a:rPr lang="en-US" altLang="ko-KR" sz="4000" b="1" dirty="0">
                <a:solidFill>
                  <a:srgbClr val="C00000"/>
                </a:solidFill>
              </a:rPr>
              <a:t>MDP </a:t>
            </a:r>
            <a:r>
              <a:rPr lang="ko-KR" altLang="en-US" sz="4000" b="1" dirty="0">
                <a:solidFill>
                  <a:srgbClr val="C00000"/>
                </a:solidFill>
              </a:rPr>
              <a:t>환경</a:t>
            </a:r>
            <a:r>
              <a:rPr lang="ko-KR" altLang="en-US" sz="4000" b="1" dirty="0"/>
              <a:t>은 어떻게 정의될까 </a:t>
            </a:r>
            <a:r>
              <a:rPr lang="en-US" altLang="ko-KR" sz="4000" b="1" dirty="0"/>
              <a:t>?</a:t>
            </a:r>
          </a:p>
          <a:p>
            <a:endParaRPr lang="en-US" altLang="ko-KR" sz="4000" b="1" dirty="0"/>
          </a:p>
          <a:p>
            <a:pPr marL="571500" indent="-571500">
              <a:buFontTx/>
              <a:buChar char="-"/>
            </a:pPr>
            <a:endParaRPr lang="en-US" altLang="ko-KR" sz="3200" b="1" dirty="0"/>
          </a:p>
          <a:p>
            <a:r>
              <a:rPr lang="ko-KR" altLang="en-US" sz="2400" b="1" dirty="0"/>
              <a:t>		단순하게</a:t>
            </a:r>
            <a:endParaRPr lang="en-US" altLang="ko-KR" sz="2400" b="1" dirty="0"/>
          </a:p>
          <a:p>
            <a:endParaRPr lang="ko-KR" altLang="en-US" sz="2400" b="1" dirty="0"/>
          </a:p>
          <a:p>
            <a:r>
              <a:rPr lang="ko-KR" altLang="en-US" sz="2400" b="1" dirty="0"/>
              <a:t>		</a:t>
            </a:r>
            <a:r>
              <a:rPr lang="en-US" altLang="ko-KR" sz="2400" b="1" dirty="0"/>
              <a:t>	</a:t>
            </a:r>
            <a:r>
              <a:rPr lang="ko-KR" altLang="en-US" sz="2400" b="1" dirty="0"/>
              <a:t>	</a:t>
            </a:r>
            <a:r>
              <a:rPr lang="en-US" altLang="ko-KR" sz="2400" b="1" dirty="0">
                <a:solidFill>
                  <a:srgbClr val="C00000"/>
                </a:solidFill>
              </a:rPr>
              <a:t>state</a:t>
            </a:r>
            <a:r>
              <a:rPr lang="en-US" altLang="ko-KR" sz="2400" b="1" dirty="0"/>
              <a:t>		: </a:t>
            </a:r>
            <a:r>
              <a:rPr lang="ko-KR" altLang="en-US" sz="2400" b="1" dirty="0"/>
              <a:t>현재 주가</a:t>
            </a:r>
            <a:endParaRPr lang="en-US" altLang="ko-KR" sz="2400" b="1" dirty="0"/>
          </a:p>
          <a:p>
            <a:endParaRPr lang="ko-KR" altLang="en-US" sz="2400" b="1" dirty="0"/>
          </a:p>
          <a:p>
            <a:r>
              <a:rPr lang="ko-KR" altLang="en-US" sz="2400" b="1" dirty="0"/>
              <a:t>		</a:t>
            </a:r>
            <a:r>
              <a:rPr lang="en-US" altLang="ko-KR" sz="2400" b="1" dirty="0"/>
              <a:t>	</a:t>
            </a:r>
            <a:r>
              <a:rPr lang="ko-KR" altLang="en-US" sz="2400" b="1" dirty="0"/>
              <a:t>	</a:t>
            </a:r>
            <a:r>
              <a:rPr lang="en-US" altLang="ko-KR" sz="2400" b="1" dirty="0">
                <a:solidFill>
                  <a:srgbClr val="C00000"/>
                </a:solidFill>
              </a:rPr>
              <a:t>action</a:t>
            </a:r>
            <a:r>
              <a:rPr lang="en-US" altLang="ko-KR" sz="2400" b="1" dirty="0"/>
              <a:t>		: </a:t>
            </a:r>
            <a:r>
              <a:rPr lang="ko-KR" altLang="en-US" sz="2400" b="1" dirty="0"/>
              <a:t>살지 말지</a:t>
            </a:r>
          </a:p>
          <a:p>
            <a:endParaRPr lang="ko-KR" altLang="en-US" sz="2400" b="1" dirty="0"/>
          </a:p>
          <a:p>
            <a:r>
              <a:rPr lang="ko-KR" altLang="en-US" sz="2400" b="1" dirty="0"/>
              <a:t>		</a:t>
            </a:r>
            <a:r>
              <a:rPr lang="en-US" altLang="ko-KR" sz="2400" b="1" dirty="0"/>
              <a:t>	</a:t>
            </a:r>
            <a:r>
              <a:rPr lang="ko-KR" altLang="en-US" sz="2400" b="1" dirty="0"/>
              <a:t>	</a:t>
            </a:r>
            <a:r>
              <a:rPr lang="en-US" altLang="ko-KR" sz="2400" b="1" dirty="0">
                <a:solidFill>
                  <a:srgbClr val="C00000"/>
                </a:solidFill>
              </a:rPr>
              <a:t>reward</a:t>
            </a:r>
            <a:r>
              <a:rPr lang="en-US" altLang="ko-KR" sz="2400" b="1" dirty="0"/>
              <a:t>		: </a:t>
            </a:r>
            <a:r>
              <a:rPr lang="ko-KR" altLang="en-US" sz="2400" b="1" dirty="0"/>
              <a:t>수익이 얼마나 날지</a:t>
            </a:r>
            <a:endParaRPr lang="en-US" altLang="ko-KR" sz="2400" b="1" dirty="0"/>
          </a:p>
          <a:p>
            <a:endParaRPr lang="ko-KR" altLang="en-US" sz="2400" b="1" dirty="0"/>
          </a:p>
          <a:p>
            <a:r>
              <a:rPr lang="ko-KR" altLang="en-US" sz="2400" b="1" dirty="0"/>
              <a:t>	</a:t>
            </a:r>
            <a:r>
              <a:rPr lang="en-US" altLang="ko-KR" sz="2400" b="1" dirty="0"/>
              <a:t>	</a:t>
            </a:r>
            <a:r>
              <a:rPr lang="ko-KR" altLang="en-US" sz="2400" b="1" dirty="0"/>
              <a:t>		</a:t>
            </a:r>
            <a:r>
              <a:rPr lang="en-US" altLang="ko-KR" sz="2400" b="1" dirty="0"/>
              <a:t>p			: </a:t>
            </a:r>
            <a:r>
              <a:rPr lang="ko-KR" altLang="en-US" sz="2400" b="1" dirty="0"/>
              <a:t>신의 뜻대로 </a:t>
            </a:r>
            <a:r>
              <a:rPr lang="en-US" altLang="ko-KR" sz="2400" b="1" dirty="0"/>
              <a:t>	(</a:t>
            </a:r>
            <a:r>
              <a:rPr lang="ko-KR" altLang="en-US" sz="2400" b="1" dirty="0"/>
              <a:t>우리가 알 수 없는 변수</a:t>
            </a:r>
            <a:r>
              <a:rPr lang="en-US" altLang="ko-KR" sz="2400" b="1" dirty="0"/>
              <a:t>)</a:t>
            </a:r>
          </a:p>
          <a:p>
            <a:endParaRPr lang="en-US" altLang="ko-KR" sz="2400" b="1" dirty="0"/>
          </a:p>
          <a:p>
            <a:r>
              <a:rPr lang="en-US" altLang="ko-KR" sz="2400" b="1" dirty="0"/>
              <a:t>				gamma	: </a:t>
            </a:r>
            <a:r>
              <a:rPr lang="ko-KR" altLang="en-US" sz="2400" b="1" dirty="0"/>
              <a:t>금리 결정자인 내 맘대로</a:t>
            </a:r>
            <a:endParaRPr lang="en-US" altLang="ko-KR" sz="2400" b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262BA7-9A86-42EF-BDF9-7210C3DD40C2}"/>
              </a:ext>
            </a:extLst>
          </p:cNvPr>
          <p:cNvSpPr txBox="1">
            <a:spLocks/>
          </p:cNvSpPr>
          <p:nvPr/>
        </p:nvSpPr>
        <p:spPr>
          <a:xfrm>
            <a:off x="501547" y="484680"/>
            <a:ext cx="8971422" cy="10004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5400" b="1" dirty="0"/>
              <a:t>2. </a:t>
            </a:r>
            <a:r>
              <a:rPr lang="ko-KR" altLang="en-US" sz="4800" b="1" dirty="0"/>
              <a:t>강화학습 방법론</a:t>
            </a:r>
            <a:endParaRPr lang="en-US" altLang="ko-KR" sz="4800" b="1" dirty="0"/>
          </a:p>
        </p:txBody>
      </p:sp>
    </p:spTree>
    <p:extLst>
      <p:ext uri="{BB962C8B-B14F-4D97-AF65-F5344CB8AC3E}">
        <p14:creationId xmlns:p14="http://schemas.microsoft.com/office/powerpoint/2010/main" val="1556863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73ED8D-03FC-4064-9728-86A0E8C004A9}"/>
              </a:ext>
            </a:extLst>
          </p:cNvPr>
          <p:cNvSpPr txBox="1"/>
          <p:nvPr/>
        </p:nvSpPr>
        <p:spPr>
          <a:xfrm>
            <a:off x="2616421" y="4922446"/>
            <a:ext cx="15515786" cy="661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ko-KR" altLang="en-US" sz="4000" b="1" dirty="0">
                <a:solidFill>
                  <a:srgbClr val="C00000"/>
                </a:solidFill>
              </a:rPr>
              <a:t>주식 투자 </a:t>
            </a:r>
            <a:r>
              <a:rPr lang="ko-KR" altLang="en-US" sz="4000" b="1" dirty="0"/>
              <a:t>문제에서 </a:t>
            </a:r>
            <a:r>
              <a:rPr lang="en-US" altLang="ko-KR" sz="4000" b="1" dirty="0">
                <a:solidFill>
                  <a:srgbClr val="C00000"/>
                </a:solidFill>
              </a:rPr>
              <a:t>MDP </a:t>
            </a:r>
            <a:r>
              <a:rPr lang="ko-KR" altLang="en-US" sz="4000" b="1" dirty="0">
                <a:solidFill>
                  <a:srgbClr val="C00000"/>
                </a:solidFill>
              </a:rPr>
              <a:t>환경</a:t>
            </a:r>
            <a:r>
              <a:rPr lang="ko-KR" altLang="en-US" sz="4000" b="1" dirty="0"/>
              <a:t>은 어떻게 정의될까 </a:t>
            </a:r>
            <a:r>
              <a:rPr lang="en-US" altLang="ko-KR" sz="4000" b="1" dirty="0"/>
              <a:t>?</a:t>
            </a:r>
          </a:p>
          <a:p>
            <a:endParaRPr lang="en-US" altLang="ko-KR" sz="4000" b="1" dirty="0"/>
          </a:p>
          <a:p>
            <a:pPr marL="571500" indent="-571500">
              <a:buFontTx/>
              <a:buChar char="-"/>
            </a:pPr>
            <a:endParaRPr lang="en-US" altLang="ko-KR" sz="3200" b="1" dirty="0"/>
          </a:p>
          <a:p>
            <a:r>
              <a:rPr lang="ko-KR" altLang="en-US" sz="2400" b="1" dirty="0"/>
              <a:t>		구체적으로</a:t>
            </a:r>
            <a:endParaRPr lang="en-US" altLang="ko-KR" sz="2400" b="1" dirty="0"/>
          </a:p>
          <a:p>
            <a:endParaRPr lang="ko-KR" altLang="en-US" sz="2400" b="1" dirty="0"/>
          </a:p>
          <a:p>
            <a:r>
              <a:rPr lang="ko-KR" altLang="en-US" sz="2400" b="1" dirty="0"/>
              <a:t>			</a:t>
            </a:r>
            <a:r>
              <a:rPr lang="en-US" altLang="ko-KR" sz="2400" b="1" dirty="0"/>
              <a:t>	</a:t>
            </a:r>
            <a:r>
              <a:rPr lang="en-US" altLang="ko-KR" sz="2400" b="1" dirty="0">
                <a:solidFill>
                  <a:srgbClr val="C00000"/>
                </a:solidFill>
              </a:rPr>
              <a:t>state</a:t>
            </a:r>
            <a:r>
              <a:rPr lang="en-US" altLang="ko-KR" sz="2400" b="1" dirty="0"/>
              <a:t>		: </a:t>
            </a:r>
            <a:r>
              <a:rPr lang="ko-KR" altLang="en-US" sz="2400" b="1" dirty="0"/>
              <a:t>주가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거래량</a:t>
            </a:r>
            <a:r>
              <a:rPr lang="en-US" altLang="ko-KR" sz="2400" b="1" dirty="0"/>
              <a:t>, 	</a:t>
            </a:r>
            <a:r>
              <a:rPr lang="ko-KR" altLang="en-US" sz="2400" b="1" dirty="0"/>
              <a:t>주문량</a:t>
            </a:r>
            <a:r>
              <a:rPr lang="en-US" altLang="ko-KR" sz="2400" b="1" dirty="0"/>
              <a:t>(</a:t>
            </a:r>
            <a:r>
              <a:rPr lang="ko-KR" altLang="en-US" sz="2400" b="1" dirty="0" err="1"/>
              <a:t>호가잔량</a:t>
            </a:r>
            <a:r>
              <a:rPr lang="en-US" altLang="ko-KR" sz="2400" b="1" dirty="0"/>
              <a:t>), 	</a:t>
            </a:r>
            <a:r>
              <a:rPr lang="ko-KR" altLang="en-US" sz="2400" b="1" dirty="0"/>
              <a:t>매수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매도 비율</a:t>
            </a:r>
            <a:r>
              <a:rPr lang="en-US" altLang="ko-KR" sz="2400" b="1" dirty="0"/>
              <a:t>(bulls vs bears), </a:t>
            </a:r>
          </a:p>
          <a:p>
            <a:r>
              <a:rPr lang="en-US" altLang="ko-KR" sz="2400" b="1" dirty="0"/>
              <a:t>							  </a:t>
            </a:r>
            <a:r>
              <a:rPr lang="ko-KR" altLang="en-US" sz="2400" b="1" dirty="0"/>
              <a:t>내 계좌 잔고</a:t>
            </a:r>
            <a:r>
              <a:rPr lang="en-US" altLang="ko-KR" sz="2400" b="1" dirty="0"/>
              <a:t>, 	</a:t>
            </a:r>
            <a:r>
              <a:rPr lang="ko-KR" altLang="en-US" sz="2400" b="1" dirty="0"/>
              <a:t>내 주식 보유량</a:t>
            </a:r>
            <a:r>
              <a:rPr lang="en-US" altLang="ko-KR" sz="2400" b="1" dirty="0"/>
              <a:t>, 	</a:t>
            </a:r>
            <a:r>
              <a:rPr lang="ko-KR" altLang="en-US" sz="2400" b="1" dirty="0"/>
              <a:t>목표하는 계좌잔고 대비 지금 내 계좌잔고</a:t>
            </a:r>
            <a:r>
              <a:rPr lang="en-US" altLang="ko-KR" sz="2400" b="1" dirty="0"/>
              <a:t>, 	</a:t>
            </a:r>
            <a:r>
              <a:rPr lang="ko-KR" altLang="en-US" sz="2400" b="1" dirty="0"/>
              <a:t>등 </a:t>
            </a:r>
            <a:r>
              <a:rPr lang="en-US" altLang="ko-KR" sz="2400" b="1" dirty="0"/>
              <a:t>...</a:t>
            </a:r>
          </a:p>
          <a:p>
            <a:endParaRPr lang="en-US" altLang="ko-KR" sz="2400" b="1" dirty="0"/>
          </a:p>
          <a:p>
            <a:r>
              <a:rPr lang="en-US" altLang="ko-KR" sz="2400" b="1" dirty="0"/>
              <a:t>				</a:t>
            </a:r>
            <a:r>
              <a:rPr lang="en-US" altLang="ko-KR" sz="2400" b="1" dirty="0">
                <a:solidFill>
                  <a:srgbClr val="C00000"/>
                </a:solidFill>
              </a:rPr>
              <a:t>action</a:t>
            </a:r>
            <a:r>
              <a:rPr lang="en-US" altLang="ko-KR" sz="2400" b="1" dirty="0"/>
              <a:t>		: </a:t>
            </a:r>
            <a:r>
              <a:rPr lang="ko-KR" altLang="en-US" sz="2400" b="1" dirty="0"/>
              <a:t>매수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매도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홀드</a:t>
            </a:r>
            <a:r>
              <a:rPr lang="en-US" altLang="ko-KR" sz="2400" b="1" dirty="0"/>
              <a:t>,</a:t>
            </a:r>
            <a:endParaRPr lang="ko-KR" altLang="en-US" sz="2400" b="1" dirty="0"/>
          </a:p>
          <a:p>
            <a:r>
              <a:rPr lang="ko-KR" altLang="en-US" sz="2400" b="1" dirty="0"/>
              <a:t>	</a:t>
            </a:r>
            <a:r>
              <a:rPr lang="en-US" altLang="ko-KR" sz="2400" b="1" dirty="0"/>
              <a:t>	</a:t>
            </a:r>
            <a:r>
              <a:rPr lang="ko-KR" altLang="en-US" sz="2400" b="1" dirty="0"/>
              <a:t>			 </a:t>
            </a:r>
            <a:r>
              <a:rPr lang="en-US" altLang="ko-KR" sz="2400" b="1" dirty="0"/>
              <a:t>		   (	n</a:t>
            </a:r>
            <a:r>
              <a:rPr lang="ko-KR" altLang="en-US" sz="2400" b="1" dirty="0"/>
              <a:t>주 매수</a:t>
            </a:r>
            <a:r>
              <a:rPr lang="en-US" altLang="ko-KR" sz="2400" b="1" dirty="0"/>
              <a:t>,	n-1</a:t>
            </a:r>
            <a:r>
              <a:rPr lang="ko-KR" altLang="en-US" sz="2400" b="1" dirty="0"/>
              <a:t>주 매수</a:t>
            </a:r>
            <a:r>
              <a:rPr lang="en-US" altLang="ko-KR" sz="2400" b="1" dirty="0"/>
              <a:t>, 	... ,	1</a:t>
            </a:r>
            <a:r>
              <a:rPr lang="ko-KR" altLang="en-US" sz="2400" b="1" dirty="0"/>
              <a:t>주 매수</a:t>
            </a:r>
            <a:r>
              <a:rPr lang="en-US" altLang="ko-KR" sz="2400" b="1" dirty="0"/>
              <a:t>, 	</a:t>
            </a:r>
            <a:r>
              <a:rPr lang="ko-KR" altLang="en-US" sz="2400" b="1" dirty="0"/>
              <a:t>홀드</a:t>
            </a:r>
            <a:r>
              <a:rPr lang="en-US" altLang="ko-KR" sz="2400" b="1" dirty="0"/>
              <a:t>, 	1</a:t>
            </a:r>
            <a:r>
              <a:rPr lang="ko-KR" altLang="en-US" sz="2400" b="1" dirty="0"/>
              <a:t>주 매도</a:t>
            </a:r>
            <a:r>
              <a:rPr lang="en-US" altLang="ko-KR" sz="2400" b="1" dirty="0"/>
              <a:t>, 	... , 	n-1</a:t>
            </a:r>
            <a:r>
              <a:rPr lang="ko-KR" altLang="en-US" sz="2400" b="1" dirty="0"/>
              <a:t>주 매도</a:t>
            </a:r>
            <a:r>
              <a:rPr lang="en-US" altLang="ko-KR" sz="2400" b="1" dirty="0"/>
              <a:t>, 	n</a:t>
            </a:r>
            <a:r>
              <a:rPr lang="ko-KR" altLang="en-US" sz="2400" b="1" dirty="0"/>
              <a:t>주 매도</a:t>
            </a:r>
            <a:r>
              <a:rPr lang="en-US" altLang="ko-KR" sz="2400" b="1" dirty="0"/>
              <a:t>	)</a:t>
            </a:r>
          </a:p>
          <a:p>
            <a:endParaRPr lang="en-US" altLang="ko-KR" sz="2400" b="1" dirty="0"/>
          </a:p>
          <a:p>
            <a:r>
              <a:rPr lang="en-US" altLang="ko-KR" sz="2400" b="1" dirty="0"/>
              <a:t>				</a:t>
            </a:r>
            <a:r>
              <a:rPr lang="en-US" altLang="ko-KR" sz="2400" b="1" dirty="0">
                <a:solidFill>
                  <a:srgbClr val="C00000"/>
                </a:solidFill>
              </a:rPr>
              <a:t>reward</a:t>
            </a:r>
            <a:r>
              <a:rPr lang="en-US" altLang="ko-KR" sz="2400" b="1" dirty="0"/>
              <a:t>		: +1, -1, 0, ...</a:t>
            </a:r>
          </a:p>
          <a:p>
            <a:r>
              <a:rPr lang="en-US" altLang="ko-KR" sz="2400" b="1" dirty="0"/>
              <a:t>							  </a:t>
            </a:r>
            <a:r>
              <a:rPr lang="ko-KR" altLang="en-US" sz="2400" b="1" dirty="0"/>
              <a:t>손익액수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손익률</a:t>
            </a:r>
            <a:r>
              <a:rPr lang="en-US" altLang="ko-KR" sz="2400" b="1" dirty="0"/>
              <a:t>, ...</a:t>
            </a:r>
          </a:p>
          <a:p>
            <a:r>
              <a:rPr lang="en-US" altLang="ko-KR" sz="2400" b="1" dirty="0"/>
              <a:t>				p			: *</a:t>
            </a:r>
          </a:p>
          <a:p>
            <a:r>
              <a:rPr lang="en-US" altLang="ko-KR" sz="2400" b="1" dirty="0"/>
              <a:t>	</a:t>
            </a:r>
          </a:p>
          <a:p>
            <a:r>
              <a:rPr lang="en-US" altLang="ko-KR" sz="2400" b="1" dirty="0"/>
              <a:t>				gamma	: 0.98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262BA7-9A86-42EF-BDF9-7210C3DD40C2}"/>
              </a:ext>
            </a:extLst>
          </p:cNvPr>
          <p:cNvSpPr txBox="1">
            <a:spLocks/>
          </p:cNvSpPr>
          <p:nvPr/>
        </p:nvSpPr>
        <p:spPr>
          <a:xfrm>
            <a:off x="501547" y="484680"/>
            <a:ext cx="8971422" cy="10004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5400" b="1" dirty="0"/>
              <a:t>2. </a:t>
            </a:r>
            <a:r>
              <a:rPr lang="ko-KR" altLang="en-US" sz="4800" b="1" dirty="0"/>
              <a:t>강화학습 방법론</a:t>
            </a:r>
            <a:endParaRPr lang="en-US" altLang="ko-KR" sz="4800" b="1" dirty="0"/>
          </a:p>
        </p:txBody>
      </p:sp>
    </p:spTree>
    <p:extLst>
      <p:ext uri="{BB962C8B-B14F-4D97-AF65-F5344CB8AC3E}">
        <p14:creationId xmlns:p14="http://schemas.microsoft.com/office/powerpoint/2010/main" val="3423984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73ED8D-03FC-4064-9728-86A0E8C004A9}"/>
              </a:ext>
            </a:extLst>
          </p:cNvPr>
          <p:cNvSpPr txBox="1"/>
          <p:nvPr/>
        </p:nvSpPr>
        <p:spPr>
          <a:xfrm>
            <a:off x="2616421" y="4922446"/>
            <a:ext cx="14964353" cy="8463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ko-KR" altLang="en-US" sz="4000" b="1" dirty="0">
                <a:solidFill>
                  <a:srgbClr val="C00000"/>
                </a:solidFill>
              </a:rPr>
              <a:t>프로젝트</a:t>
            </a:r>
            <a:r>
              <a:rPr lang="ko-KR" altLang="en-US" sz="4000" b="1" dirty="0"/>
              <a:t>의 자동매매 강화학습 문제에서의 </a:t>
            </a:r>
            <a:r>
              <a:rPr lang="en-US" altLang="ko-KR" sz="4000" b="1" dirty="0">
                <a:solidFill>
                  <a:srgbClr val="C00000"/>
                </a:solidFill>
              </a:rPr>
              <a:t>MDP </a:t>
            </a:r>
            <a:r>
              <a:rPr lang="ko-KR" altLang="en-US" sz="4000" b="1" dirty="0">
                <a:solidFill>
                  <a:srgbClr val="C00000"/>
                </a:solidFill>
              </a:rPr>
              <a:t>환경 정의</a:t>
            </a:r>
            <a:endParaRPr lang="en-US" altLang="ko-KR" sz="4000" b="1" dirty="0">
              <a:solidFill>
                <a:srgbClr val="C00000"/>
              </a:solidFill>
            </a:endParaRPr>
          </a:p>
          <a:p>
            <a:pPr marL="571500" indent="-571500">
              <a:buFontTx/>
              <a:buChar char="-"/>
            </a:pPr>
            <a:endParaRPr lang="en-US" altLang="ko-KR" sz="4000" b="1" dirty="0">
              <a:solidFill>
                <a:srgbClr val="C00000"/>
              </a:solidFill>
            </a:endParaRPr>
          </a:p>
          <a:p>
            <a:pPr marL="571500" indent="-571500">
              <a:buFontTx/>
              <a:buChar char="-"/>
            </a:pPr>
            <a:endParaRPr lang="en-US" altLang="ko-KR" sz="3200" b="1" dirty="0"/>
          </a:p>
          <a:p>
            <a:r>
              <a:rPr lang="ko-KR" altLang="en-US" sz="2400" b="1" dirty="0"/>
              <a:t>		베이스라인 코드의 </a:t>
            </a:r>
            <a:r>
              <a:rPr lang="en-US" altLang="ko-KR" sz="2400" b="1" dirty="0"/>
              <a:t>MDP</a:t>
            </a:r>
          </a:p>
          <a:p>
            <a:endParaRPr lang="en-US" altLang="ko-KR" sz="2400" b="1" dirty="0"/>
          </a:p>
          <a:p>
            <a:r>
              <a:rPr lang="en-US" altLang="ko-KR" sz="2400" b="1" dirty="0"/>
              <a:t>				</a:t>
            </a:r>
            <a:r>
              <a:rPr lang="en-US" altLang="ko-KR" sz="2400" b="1" dirty="0">
                <a:solidFill>
                  <a:srgbClr val="C00000"/>
                </a:solidFill>
              </a:rPr>
              <a:t>state</a:t>
            </a:r>
            <a:r>
              <a:rPr lang="en-US" altLang="ko-KR" sz="2400" b="1" dirty="0"/>
              <a:t>	: </a:t>
            </a:r>
            <a:r>
              <a:rPr lang="ko-KR" altLang="en-US" sz="2400" b="1" dirty="0"/>
              <a:t>주식보유비율	</a:t>
            </a:r>
            <a:r>
              <a:rPr lang="en-US" altLang="ko-KR" sz="2400" b="1" dirty="0"/>
              <a:t>[ </a:t>
            </a:r>
            <a:r>
              <a:rPr lang="ko-KR" altLang="en-US" sz="2400" b="1" dirty="0"/>
              <a:t>보유주식 수 </a:t>
            </a:r>
            <a:r>
              <a:rPr lang="en-US" altLang="ko-KR" sz="2400" b="1" dirty="0"/>
              <a:t>/ </a:t>
            </a:r>
            <a:r>
              <a:rPr lang="ko-KR" altLang="en-US" sz="2400" b="1" dirty="0"/>
              <a:t>내 자산으로 살 수 있는 주식 수 </a:t>
            </a:r>
            <a:r>
              <a:rPr lang="en-US" altLang="ko-KR" sz="2400" b="1" dirty="0"/>
              <a:t>], </a:t>
            </a:r>
          </a:p>
          <a:p>
            <a:r>
              <a:rPr lang="en-US" altLang="ko-KR" sz="2400" b="1" dirty="0"/>
              <a:t>								-&gt; </a:t>
            </a:r>
            <a:r>
              <a:rPr lang="ko-KR" altLang="en-US" sz="2400" b="1" dirty="0"/>
              <a:t>보유 주식이 많으면 매도를 유도하고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적으면 매수를 유도하기 위함</a:t>
            </a:r>
            <a:endParaRPr lang="en-US" altLang="ko-KR" sz="2400" b="1" dirty="0"/>
          </a:p>
          <a:p>
            <a:endParaRPr lang="ko-KR" altLang="en-US" sz="2400" b="1" dirty="0"/>
          </a:p>
          <a:p>
            <a:r>
              <a:rPr lang="ko-KR" altLang="en-US" sz="2400" b="1" dirty="0"/>
              <a:t>			</a:t>
            </a:r>
            <a:r>
              <a:rPr lang="en-US" altLang="ko-KR" sz="2400" b="1" dirty="0"/>
              <a:t>	</a:t>
            </a:r>
            <a:r>
              <a:rPr lang="ko-KR" altLang="en-US" sz="2400" b="1" dirty="0"/>
              <a:t>	 </a:t>
            </a:r>
            <a:r>
              <a:rPr lang="en-US" altLang="ko-KR" sz="2400" b="1" dirty="0"/>
              <a:t>	  </a:t>
            </a:r>
            <a:r>
              <a:rPr lang="ko-KR" altLang="en-US" sz="2400" b="1" dirty="0"/>
              <a:t>자산가치비율	</a:t>
            </a:r>
            <a:r>
              <a:rPr lang="en-US" altLang="ko-KR" sz="2400" b="1" dirty="0"/>
              <a:t>[ </a:t>
            </a:r>
            <a:r>
              <a:rPr lang="ko-KR" altLang="en-US" sz="2400" b="1" dirty="0"/>
              <a:t>자산가치 </a:t>
            </a:r>
            <a:r>
              <a:rPr lang="en-US" altLang="ko-KR" sz="2400" b="1" dirty="0"/>
              <a:t>/ </a:t>
            </a:r>
            <a:r>
              <a:rPr lang="ko-KR" altLang="en-US" sz="2400" b="1" dirty="0"/>
              <a:t>직전자산가치 </a:t>
            </a:r>
            <a:r>
              <a:rPr lang="en-US" altLang="ko-KR" sz="2400" b="1" dirty="0"/>
              <a:t>]</a:t>
            </a:r>
          </a:p>
          <a:p>
            <a:r>
              <a:rPr lang="en-US" altLang="ko-KR" sz="2400" b="1" dirty="0"/>
              <a:t>								-&gt; </a:t>
            </a:r>
            <a:r>
              <a:rPr lang="ko-KR" altLang="en-US" sz="2400" b="1" dirty="0"/>
              <a:t>수익이 발생했는지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손실이 발생 했는지 판단 기준</a:t>
            </a:r>
            <a:r>
              <a:rPr lang="en-US" altLang="ko-KR" sz="2400" b="1" dirty="0"/>
              <a:t>. </a:t>
            </a:r>
            <a:r>
              <a:rPr lang="ko-KR" altLang="en-US" sz="2400" b="1" dirty="0"/>
              <a:t>행동에 영향을 줄 것으로 기대</a:t>
            </a:r>
          </a:p>
          <a:p>
            <a:r>
              <a:rPr lang="ko-KR" altLang="en-US" sz="2400" b="1" dirty="0"/>
              <a:t>			</a:t>
            </a:r>
            <a:r>
              <a:rPr lang="en-US" altLang="ko-KR" sz="2400" b="1" dirty="0"/>
              <a:t>	</a:t>
            </a:r>
            <a:r>
              <a:rPr lang="ko-KR" altLang="en-US" sz="2400" b="1" dirty="0"/>
              <a:t>			</a:t>
            </a:r>
            <a:r>
              <a:rPr lang="en-US" altLang="ko-KR" sz="2400" b="1" dirty="0"/>
              <a:t>	-&gt; </a:t>
            </a:r>
            <a:r>
              <a:rPr lang="ko-KR" altLang="en-US" sz="2400" b="1" dirty="0"/>
              <a:t>수익률이 목표 수익률에 가까우면 매도를 유도하기 위함도 있음</a:t>
            </a:r>
            <a:endParaRPr lang="en-US" altLang="ko-KR" sz="2400" b="1" dirty="0"/>
          </a:p>
          <a:p>
            <a:endParaRPr lang="en-US" altLang="ko-KR" sz="2400" b="1" dirty="0"/>
          </a:p>
          <a:p>
            <a:endParaRPr lang="ko-KR" altLang="en-US" sz="2400" b="1" dirty="0"/>
          </a:p>
          <a:p>
            <a:r>
              <a:rPr lang="ko-KR" altLang="en-US" sz="2400" b="1" dirty="0"/>
              <a:t>		</a:t>
            </a:r>
            <a:r>
              <a:rPr lang="en-US" altLang="ko-KR" sz="2400" b="1" dirty="0"/>
              <a:t>	</a:t>
            </a:r>
            <a:r>
              <a:rPr lang="ko-KR" altLang="en-US" sz="2400" b="1" dirty="0"/>
              <a:t>	</a:t>
            </a:r>
            <a:r>
              <a:rPr lang="en-US" altLang="ko-KR" sz="2400" b="1" dirty="0">
                <a:solidFill>
                  <a:srgbClr val="C00000"/>
                </a:solidFill>
              </a:rPr>
              <a:t>action</a:t>
            </a:r>
            <a:r>
              <a:rPr lang="en-US" altLang="ko-KR" sz="2400" b="1" dirty="0"/>
              <a:t>	: </a:t>
            </a:r>
            <a:r>
              <a:rPr lang="ko-KR" altLang="en-US" sz="2400" b="1" dirty="0"/>
              <a:t>매수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매도</a:t>
            </a:r>
            <a:endParaRPr lang="en-US" altLang="ko-KR" sz="2400" b="1" dirty="0"/>
          </a:p>
          <a:p>
            <a:endParaRPr lang="ko-KR" altLang="en-US" sz="2400" b="1" dirty="0"/>
          </a:p>
          <a:p>
            <a:endParaRPr lang="ko-KR" altLang="en-US" sz="2400" b="1" dirty="0"/>
          </a:p>
          <a:p>
            <a:r>
              <a:rPr lang="ko-KR" altLang="en-US" sz="2400" b="1" dirty="0"/>
              <a:t>		</a:t>
            </a:r>
            <a:r>
              <a:rPr lang="en-US" altLang="ko-KR" sz="2400" b="1" dirty="0"/>
              <a:t>	</a:t>
            </a:r>
            <a:r>
              <a:rPr lang="ko-KR" altLang="en-US" sz="2400" b="1" dirty="0"/>
              <a:t>	</a:t>
            </a:r>
            <a:r>
              <a:rPr lang="en-US" altLang="ko-KR" sz="2400" b="1" dirty="0">
                <a:solidFill>
                  <a:srgbClr val="C00000"/>
                </a:solidFill>
              </a:rPr>
              <a:t>reward</a:t>
            </a:r>
            <a:r>
              <a:rPr lang="en-US" altLang="ko-KR" sz="2400" b="1" dirty="0"/>
              <a:t> : </a:t>
            </a:r>
            <a:r>
              <a:rPr lang="ko-KR" altLang="en-US" sz="2400" b="1" dirty="0"/>
              <a:t>수익률</a:t>
            </a:r>
            <a:endParaRPr lang="en-US" altLang="ko-KR" sz="2400" b="1" dirty="0"/>
          </a:p>
          <a:p>
            <a:endParaRPr lang="en-US" altLang="ko-KR" sz="2400" b="1" dirty="0"/>
          </a:p>
          <a:p>
            <a:r>
              <a:rPr lang="en-US" altLang="ko-KR" sz="2400" b="1" dirty="0"/>
              <a:t>						   or 	{(</a:t>
            </a:r>
            <a:r>
              <a:rPr lang="en-US" altLang="ko-KR" sz="2400" b="1" dirty="0" err="1"/>
              <a:t>delayed_reward</a:t>
            </a:r>
            <a:r>
              <a:rPr lang="en-US" altLang="ko-KR" sz="2400" b="1" dirty="0"/>
              <a:t> - reward) + (</a:t>
            </a:r>
            <a:r>
              <a:rPr lang="en-US" altLang="ko-KR" sz="2400" b="1" dirty="0" err="1"/>
              <a:t>reward_next</a:t>
            </a:r>
            <a:r>
              <a:rPr lang="en-US" altLang="ko-KR" sz="2400" b="1" dirty="0"/>
              <a:t> - reward)} * 100	</a:t>
            </a:r>
          </a:p>
          <a:p>
            <a:endParaRPr lang="en-US" altLang="ko-KR" sz="2400" b="1" dirty="0"/>
          </a:p>
          <a:p>
            <a:r>
              <a:rPr lang="en-US" altLang="ko-KR" sz="2400" b="1" dirty="0"/>
              <a:t>						   or 	…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262BA7-9A86-42EF-BDF9-7210C3DD40C2}"/>
              </a:ext>
            </a:extLst>
          </p:cNvPr>
          <p:cNvSpPr txBox="1">
            <a:spLocks/>
          </p:cNvSpPr>
          <p:nvPr/>
        </p:nvSpPr>
        <p:spPr>
          <a:xfrm>
            <a:off x="501547" y="484680"/>
            <a:ext cx="8971422" cy="10004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5400" b="1" dirty="0"/>
              <a:t>2. </a:t>
            </a:r>
            <a:r>
              <a:rPr lang="ko-KR" altLang="en-US" sz="4800" b="1" dirty="0"/>
              <a:t>강화학습 방법론</a:t>
            </a:r>
            <a:endParaRPr lang="en-US" altLang="ko-KR" sz="4800" b="1" dirty="0"/>
          </a:p>
        </p:txBody>
      </p:sp>
    </p:spTree>
    <p:extLst>
      <p:ext uri="{BB962C8B-B14F-4D97-AF65-F5344CB8AC3E}">
        <p14:creationId xmlns:p14="http://schemas.microsoft.com/office/powerpoint/2010/main" val="865062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1164746-973A-4E12-AD35-9CF8EFAF13AF}"/>
              </a:ext>
            </a:extLst>
          </p:cNvPr>
          <p:cNvSpPr txBox="1">
            <a:spLocks/>
          </p:cNvSpPr>
          <p:nvPr/>
        </p:nvSpPr>
        <p:spPr>
          <a:xfrm>
            <a:off x="560814" y="2160953"/>
            <a:ext cx="8971422" cy="36665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4800" b="1" dirty="0"/>
              <a:t>3. </a:t>
            </a:r>
            <a:r>
              <a:rPr lang="ko-KR" altLang="en-US" sz="4800" b="1" dirty="0"/>
              <a:t>프로젝트 과정</a:t>
            </a:r>
            <a:endParaRPr lang="en-US" altLang="ko-KR" sz="4800" b="1" dirty="0"/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ko-KR" altLang="en-US" sz="3200" b="1" dirty="0"/>
              <a:t>방향 설정</a:t>
            </a:r>
            <a:endParaRPr lang="en-US" altLang="ko-KR" sz="3200" b="1" dirty="0"/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ko-KR" altLang="en-US" sz="3200" b="1" dirty="0"/>
              <a:t>프로그램 구조</a:t>
            </a:r>
            <a:endParaRPr lang="en-US" altLang="ko-KR" sz="3200" b="1" dirty="0"/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ko-KR" altLang="en-US" sz="3200" b="1" dirty="0"/>
              <a:t>개발 환경</a:t>
            </a:r>
            <a:endParaRPr lang="en-US" altLang="ko-KR" sz="3200" b="1" dirty="0"/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ko-KR" altLang="en-US" sz="3000" b="1" dirty="0"/>
              <a:t>베이스라인</a:t>
            </a:r>
            <a:endParaRPr lang="en-US" altLang="ko-KR" sz="3000" b="1" dirty="0"/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ko-KR" altLang="en-US" sz="3200" b="1" dirty="0"/>
              <a:t>데이터 수집 </a:t>
            </a:r>
            <a:endParaRPr lang="en-US" altLang="ko-KR" sz="3200" b="1" dirty="0"/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ko-KR" altLang="en-US" sz="3200" b="1" dirty="0"/>
              <a:t>모델 학습</a:t>
            </a:r>
            <a:endParaRPr lang="en-US" altLang="ko-KR" sz="3000" b="1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0ABCDB5-910A-4737-AF7E-2D61D85C43BF}"/>
              </a:ext>
            </a:extLst>
          </p:cNvPr>
          <p:cNvSpPr/>
          <p:nvPr/>
        </p:nvSpPr>
        <p:spPr>
          <a:xfrm>
            <a:off x="4751764" y="4794120"/>
            <a:ext cx="10918542" cy="7203869"/>
          </a:xfrm>
          <a:custGeom>
            <a:avLst/>
            <a:gdLst>
              <a:gd name="connsiteX0" fmla="*/ 0 w 1708150"/>
              <a:gd name="connsiteY0" fmla="*/ 2368550 h 2368550"/>
              <a:gd name="connsiteX1" fmla="*/ 101600 w 1708150"/>
              <a:gd name="connsiteY1" fmla="*/ 1270000 h 2368550"/>
              <a:gd name="connsiteX2" fmla="*/ 184150 w 1708150"/>
              <a:gd name="connsiteY2" fmla="*/ 1809750 h 2368550"/>
              <a:gd name="connsiteX3" fmla="*/ 298450 w 1708150"/>
              <a:gd name="connsiteY3" fmla="*/ 1574800 h 2368550"/>
              <a:gd name="connsiteX4" fmla="*/ 381000 w 1708150"/>
              <a:gd name="connsiteY4" fmla="*/ 1911350 h 2368550"/>
              <a:gd name="connsiteX5" fmla="*/ 425450 w 1708150"/>
              <a:gd name="connsiteY5" fmla="*/ 1416050 h 2368550"/>
              <a:gd name="connsiteX6" fmla="*/ 495300 w 1708150"/>
              <a:gd name="connsiteY6" fmla="*/ 1689100 h 2368550"/>
              <a:gd name="connsiteX7" fmla="*/ 552450 w 1708150"/>
              <a:gd name="connsiteY7" fmla="*/ 1625600 h 2368550"/>
              <a:gd name="connsiteX8" fmla="*/ 647700 w 1708150"/>
              <a:gd name="connsiteY8" fmla="*/ 1708150 h 2368550"/>
              <a:gd name="connsiteX9" fmla="*/ 749300 w 1708150"/>
              <a:gd name="connsiteY9" fmla="*/ 984250 h 2368550"/>
              <a:gd name="connsiteX10" fmla="*/ 825500 w 1708150"/>
              <a:gd name="connsiteY10" fmla="*/ 1187450 h 2368550"/>
              <a:gd name="connsiteX11" fmla="*/ 908050 w 1708150"/>
              <a:gd name="connsiteY11" fmla="*/ 444500 h 2368550"/>
              <a:gd name="connsiteX12" fmla="*/ 977900 w 1708150"/>
              <a:gd name="connsiteY12" fmla="*/ 628650 h 2368550"/>
              <a:gd name="connsiteX13" fmla="*/ 1060450 w 1708150"/>
              <a:gd name="connsiteY13" fmla="*/ 952500 h 2368550"/>
              <a:gd name="connsiteX14" fmla="*/ 1123950 w 1708150"/>
              <a:gd name="connsiteY14" fmla="*/ 933450 h 2368550"/>
              <a:gd name="connsiteX15" fmla="*/ 1162050 w 1708150"/>
              <a:gd name="connsiteY15" fmla="*/ 768350 h 2368550"/>
              <a:gd name="connsiteX16" fmla="*/ 1244600 w 1708150"/>
              <a:gd name="connsiteY16" fmla="*/ 793750 h 2368550"/>
              <a:gd name="connsiteX17" fmla="*/ 1320800 w 1708150"/>
              <a:gd name="connsiteY17" fmla="*/ 755650 h 2368550"/>
              <a:gd name="connsiteX18" fmla="*/ 1384300 w 1708150"/>
              <a:gd name="connsiteY18" fmla="*/ 984250 h 2368550"/>
              <a:gd name="connsiteX19" fmla="*/ 1466850 w 1708150"/>
              <a:gd name="connsiteY19" fmla="*/ 933450 h 2368550"/>
              <a:gd name="connsiteX20" fmla="*/ 1511300 w 1708150"/>
              <a:gd name="connsiteY20" fmla="*/ 990600 h 2368550"/>
              <a:gd name="connsiteX21" fmla="*/ 1708150 w 1708150"/>
              <a:gd name="connsiteY21" fmla="*/ 0 h 236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708150" h="2368550">
                <a:moveTo>
                  <a:pt x="0" y="2368550"/>
                </a:moveTo>
                <a:lnTo>
                  <a:pt x="101600" y="1270000"/>
                </a:lnTo>
                <a:lnTo>
                  <a:pt x="184150" y="1809750"/>
                </a:lnTo>
                <a:lnTo>
                  <a:pt x="298450" y="1574800"/>
                </a:lnTo>
                <a:lnTo>
                  <a:pt x="381000" y="1911350"/>
                </a:lnTo>
                <a:lnTo>
                  <a:pt x="425450" y="1416050"/>
                </a:lnTo>
                <a:lnTo>
                  <a:pt x="495300" y="1689100"/>
                </a:lnTo>
                <a:lnTo>
                  <a:pt x="552450" y="1625600"/>
                </a:lnTo>
                <a:lnTo>
                  <a:pt x="647700" y="1708150"/>
                </a:lnTo>
                <a:lnTo>
                  <a:pt x="749300" y="984250"/>
                </a:lnTo>
                <a:lnTo>
                  <a:pt x="825500" y="1187450"/>
                </a:lnTo>
                <a:lnTo>
                  <a:pt x="908050" y="444500"/>
                </a:lnTo>
                <a:lnTo>
                  <a:pt x="977900" y="628650"/>
                </a:lnTo>
                <a:lnTo>
                  <a:pt x="1060450" y="952500"/>
                </a:lnTo>
                <a:lnTo>
                  <a:pt x="1123950" y="933450"/>
                </a:lnTo>
                <a:lnTo>
                  <a:pt x="1162050" y="768350"/>
                </a:lnTo>
                <a:lnTo>
                  <a:pt x="1244600" y="793750"/>
                </a:lnTo>
                <a:lnTo>
                  <a:pt x="1320800" y="755650"/>
                </a:lnTo>
                <a:lnTo>
                  <a:pt x="1384300" y="984250"/>
                </a:lnTo>
                <a:lnTo>
                  <a:pt x="1466850" y="933450"/>
                </a:lnTo>
                <a:lnTo>
                  <a:pt x="1511300" y="990600"/>
                </a:lnTo>
                <a:lnTo>
                  <a:pt x="1708150" y="0"/>
                </a:lnTo>
              </a:path>
            </a:pathLst>
          </a:custGeom>
          <a:ln w="3810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315820D-5F41-4568-BFF9-C6EFBAF1D69A}"/>
              </a:ext>
            </a:extLst>
          </p:cNvPr>
          <p:cNvSpPr/>
          <p:nvPr/>
        </p:nvSpPr>
        <p:spPr>
          <a:xfrm>
            <a:off x="14917271" y="4571999"/>
            <a:ext cx="995851" cy="968188"/>
          </a:xfrm>
          <a:custGeom>
            <a:avLst/>
            <a:gdLst>
              <a:gd name="connsiteX0" fmla="*/ 0 w 645459"/>
              <a:gd name="connsiteY0" fmla="*/ 286871 h 627529"/>
              <a:gd name="connsiteX1" fmla="*/ 555812 w 645459"/>
              <a:gd name="connsiteY1" fmla="*/ 0 h 627529"/>
              <a:gd name="connsiteX2" fmla="*/ 645459 w 645459"/>
              <a:gd name="connsiteY2" fmla="*/ 627529 h 62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5459" h="627529">
                <a:moveTo>
                  <a:pt x="0" y="286871"/>
                </a:moveTo>
                <a:lnTo>
                  <a:pt x="555812" y="0"/>
                </a:lnTo>
                <a:lnTo>
                  <a:pt x="645459" y="627529"/>
                </a:lnTo>
              </a:path>
            </a:pathLst>
          </a:custGeom>
          <a:noFill/>
          <a:ln w="381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752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73ED8D-03FC-4064-9728-86A0E8C004A9}"/>
              </a:ext>
            </a:extLst>
          </p:cNvPr>
          <p:cNvSpPr txBox="1"/>
          <p:nvPr/>
        </p:nvSpPr>
        <p:spPr>
          <a:xfrm>
            <a:off x="2616421" y="4922446"/>
            <a:ext cx="12348252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ko-KR" altLang="en-US" sz="4000" b="1" dirty="0"/>
              <a:t>자동매매 프로그램에 </a:t>
            </a:r>
            <a:r>
              <a:rPr lang="ko-KR" altLang="en-US" sz="4000" b="1" dirty="0">
                <a:solidFill>
                  <a:srgbClr val="C00000"/>
                </a:solidFill>
              </a:rPr>
              <a:t>왜 강화학습을 적용</a:t>
            </a:r>
            <a:r>
              <a:rPr lang="ko-KR" altLang="en-US" sz="4000" b="1" dirty="0"/>
              <a:t>하였는가 </a:t>
            </a:r>
            <a:r>
              <a:rPr lang="en-US" altLang="ko-KR" sz="4000" b="1" dirty="0"/>
              <a:t>?</a:t>
            </a:r>
          </a:p>
          <a:p>
            <a:pPr marL="571500" indent="-571500">
              <a:buFontTx/>
              <a:buChar char="-"/>
            </a:pPr>
            <a:endParaRPr lang="en-US" altLang="ko-KR" sz="4000" b="1" dirty="0">
              <a:solidFill>
                <a:srgbClr val="C00000"/>
              </a:solidFill>
            </a:endParaRPr>
          </a:p>
          <a:p>
            <a:pPr marL="571500" indent="-571500">
              <a:buFontTx/>
              <a:buChar char="-"/>
            </a:pPr>
            <a:endParaRPr lang="en-US" altLang="ko-KR" sz="3200" b="1" dirty="0"/>
          </a:p>
          <a:p>
            <a:r>
              <a:rPr lang="ko-KR" altLang="en-US" sz="2400" b="1" dirty="0"/>
              <a:t>		</a:t>
            </a:r>
            <a:r>
              <a:rPr lang="ko-KR" altLang="en-US" sz="2400" b="1" dirty="0">
                <a:solidFill>
                  <a:srgbClr val="C00000"/>
                </a:solidFill>
              </a:rPr>
              <a:t>주식 매매의 의사결정 </a:t>
            </a:r>
            <a:r>
              <a:rPr lang="ko-KR" altLang="en-US" sz="2400" b="1" dirty="0"/>
              <a:t>과정은 </a:t>
            </a:r>
            <a:r>
              <a:rPr lang="ko-KR" altLang="en-US" sz="2400" b="1" dirty="0">
                <a:solidFill>
                  <a:srgbClr val="C00000"/>
                </a:solidFill>
              </a:rPr>
              <a:t>순차적 의사결정 문제로 표현 가능</a:t>
            </a:r>
            <a:r>
              <a:rPr lang="ko-KR" altLang="en-US" sz="2400" b="1" dirty="0"/>
              <a:t>하기 때문에</a:t>
            </a:r>
            <a:endParaRPr lang="en-US" altLang="ko-KR" sz="2400" b="1" dirty="0"/>
          </a:p>
          <a:p>
            <a:endParaRPr lang="ko-KR" altLang="en-US" sz="2400" b="1" dirty="0"/>
          </a:p>
          <a:p>
            <a:r>
              <a:rPr lang="ko-KR" altLang="en-US" sz="2400" b="1" dirty="0"/>
              <a:t>		그 중 가장 </a:t>
            </a:r>
            <a:r>
              <a:rPr lang="ko-KR" altLang="en-US" sz="2400" b="1" dirty="0" err="1"/>
              <a:t>유서깊고</a:t>
            </a:r>
            <a:r>
              <a:rPr lang="ko-KR" altLang="en-US" sz="2400" b="1" dirty="0"/>
              <a:t> 유명한 문제해결 방법론이 강화학습이기 때문에</a:t>
            </a:r>
            <a:endParaRPr lang="en-US" altLang="ko-KR" sz="2400" b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262BA7-9A86-42EF-BDF9-7210C3DD40C2}"/>
              </a:ext>
            </a:extLst>
          </p:cNvPr>
          <p:cNvSpPr txBox="1">
            <a:spLocks/>
          </p:cNvSpPr>
          <p:nvPr/>
        </p:nvSpPr>
        <p:spPr>
          <a:xfrm>
            <a:off x="501547" y="484680"/>
            <a:ext cx="8971422" cy="10004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5400" b="1" dirty="0"/>
              <a:t>3. </a:t>
            </a:r>
            <a:r>
              <a:rPr lang="ko-KR" altLang="en-US" sz="4800" b="1" dirty="0"/>
              <a:t>프로젝트 과정</a:t>
            </a:r>
            <a:endParaRPr lang="en-US" altLang="ko-KR" sz="4800" b="1" dirty="0"/>
          </a:p>
        </p:txBody>
      </p:sp>
    </p:spTree>
    <p:extLst>
      <p:ext uri="{BB962C8B-B14F-4D97-AF65-F5344CB8AC3E}">
        <p14:creationId xmlns:p14="http://schemas.microsoft.com/office/powerpoint/2010/main" val="3714460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73ED8D-03FC-4064-9728-86A0E8C004A9}"/>
              </a:ext>
            </a:extLst>
          </p:cNvPr>
          <p:cNvSpPr txBox="1"/>
          <p:nvPr/>
        </p:nvSpPr>
        <p:spPr>
          <a:xfrm>
            <a:off x="2616421" y="4922446"/>
            <a:ext cx="14884203" cy="7602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ko-KR" altLang="en-US" sz="4000" b="1" dirty="0"/>
              <a:t>왜 단기매매를 시도하였는가 </a:t>
            </a:r>
            <a:r>
              <a:rPr lang="en-US" altLang="ko-KR" sz="4000" b="1" dirty="0"/>
              <a:t>?</a:t>
            </a:r>
          </a:p>
          <a:p>
            <a:pPr marL="571500" indent="-571500">
              <a:buFontTx/>
              <a:buChar char="-"/>
            </a:pPr>
            <a:endParaRPr lang="en-US" altLang="ko-KR" sz="4000" b="1" dirty="0">
              <a:solidFill>
                <a:srgbClr val="C00000"/>
              </a:solidFill>
            </a:endParaRPr>
          </a:p>
          <a:p>
            <a:pPr marL="571500" indent="-571500">
              <a:buFontTx/>
              <a:buChar char="-"/>
            </a:pPr>
            <a:endParaRPr lang="en-US" altLang="ko-KR" sz="3200" b="1" dirty="0"/>
          </a:p>
          <a:p>
            <a:r>
              <a:rPr lang="ko-KR" altLang="en-US" sz="2400" b="1" dirty="0"/>
              <a:t>		</a:t>
            </a:r>
            <a:r>
              <a:rPr lang="ko-KR" altLang="en-US" sz="2800" b="1" dirty="0"/>
              <a:t>정보의 격차</a:t>
            </a:r>
            <a:endParaRPr lang="en-US" altLang="ko-KR" sz="2800" b="1" dirty="0"/>
          </a:p>
          <a:p>
            <a:endParaRPr lang="ko-KR" altLang="en-US" sz="2800" b="1" dirty="0"/>
          </a:p>
          <a:p>
            <a:r>
              <a:rPr lang="ko-KR" altLang="en-US" sz="2400" b="1" dirty="0"/>
              <a:t>			</a:t>
            </a:r>
            <a:r>
              <a:rPr lang="en-US" altLang="ko-KR" sz="2400" b="1" dirty="0"/>
              <a:t>	</a:t>
            </a:r>
            <a:r>
              <a:rPr lang="ko-KR" altLang="en-US" sz="2400" b="1" dirty="0"/>
              <a:t>전통적 금융모델을 적용한 중장기 포트폴리오 운영은 전문성을 많이 필요로 함</a:t>
            </a:r>
            <a:endParaRPr lang="en-US" altLang="ko-KR" sz="2400" b="1" dirty="0"/>
          </a:p>
          <a:p>
            <a:endParaRPr lang="ko-KR" altLang="en-US" sz="2400" b="1" dirty="0"/>
          </a:p>
          <a:p>
            <a:r>
              <a:rPr lang="ko-KR" altLang="en-US" sz="2400" b="1" dirty="0"/>
              <a:t>			</a:t>
            </a:r>
            <a:r>
              <a:rPr lang="en-US" altLang="ko-KR" sz="2400" b="1" dirty="0"/>
              <a:t>	</a:t>
            </a:r>
            <a:r>
              <a:rPr lang="ko-KR" altLang="en-US" sz="2400" b="1" dirty="0" err="1"/>
              <a:t>머신러닝</a:t>
            </a:r>
            <a:r>
              <a:rPr lang="ko-KR" altLang="en-US" sz="2400" b="1" dirty="0"/>
              <a:t> 등의 기술을 활용한다 하더라도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학습을 위한 데이터 확보 경쟁에서 취약</a:t>
            </a:r>
          </a:p>
          <a:p>
            <a:r>
              <a:rPr lang="ko-KR" altLang="en-US" sz="2400" b="1" dirty="0"/>
              <a:t>			</a:t>
            </a:r>
            <a:r>
              <a:rPr lang="en-US" altLang="ko-KR" sz="2400" b="1" dirty="0"/>
              <a:t>	( </a:t>
            </a:r>
            <a:r>
              <a:rPr lang="ko-KR" altLang="en-US" sz="2400" b="1" dirty="0"/>
              <a:t>중장기 투자로 먼 미래를 대비할 수록 </a:t>
            </a:r>
            <a:r>
              <a:rPr lang="ko-KR" altLang="en-US" sz="2400" b="1" dirty="0">
                <a:solidFill>
                  <a:srgbClr val="C00000"/>
                </a:solidFill>
              </a:rPr>
              <a:t>불확실성이 크고</a:t>
            </a:r>
            <a:r>
              <a:rPr lang="ko-KR" altLang="en-US" sz="2400" b="1" dirty="0"/>
              <a:t> 기하급수적으로 </a:t>
            </a:r>
            <a:r>
              <a:rPr lang="ko-KR" altLang="en-US" sz="2400" b="1" dirty="0">
                <a:solidFill>
                  <a:srgbClr val="C00000"/>
                </a:solidFill>
              </a:rPr>
              <a:t>많은 정보를 필요</a:t>
            </a:r>
            <a:r>
              <a:rPr lang="ko-KR" altLang="en-US" sz="2400" b="1" dirty="0"/>
              <a:t>로 함 </a:t>
            </a:r>
            <a:r>
              <a:rPr lang="en-US" altLang="ko-KR" sz="2400" b="1" dirty="0"/>
              <a:t>)</a:t>
            </a:r>
          </a:p>
          <a:p>
            <a:endParaRPr lang="en-US" altLang="ko-KR" sz="2400" b="1" dirty="0"/>
          </a:p>
          <a:p>
            <a:endParaRPr lang="en-US" altLang="ko-KR" sz="2400" b="1" dirty="0"/>
          </a:p>
          <a:p>
            <a:r>
              <a:rPr lang="en-US" altLang="ko-KR" sz="2400" b="1" dirty="0"/>
              <a:t>		</a:t>
            </a:r>
            <a:r>
              <a:rPr lang="ko-KR" altLang="en-US" sz="2800" b="1" dirty="0"/>
              <a:t>시장 미시구조의 특성</a:t>
            </a:r>
            <a:endParaRPr lang="en-US" altLang="ko-KR" sz="2800" b="1" dirty="0"/>
          </a:p>
          <a:p>
            <a:endParaRPr lang="ko-KR" altLang="en-US" sz="2800" b="1" dirty="0"/>
          </a:p>
          <a:p>
            <a:r>
              <a:rPr lang="ko-KR" altLang="en-US" sz="2400" b="1" dirty="0"/>
              <a:t>			</a:t>
            </a:r>
            <a:r>
              <a:rPr lang="en-US" altLang="ko-KR" sz="2400" b="1" dirty="0"/>
              <a:t>	</a:t>
            </a:r>
            <a:r>
              <a:rPr lang="ko-KR" altLang="en-US" sz="2400" b="1" dirty="0"/>
              <a:t>시장가격 형성의 근본 원리는 경매		</a:t>
            </a:r>
            <a:r>
              <a:rPr lang="en-US" altLang="ko-KR" sz="2400" b="1" dirty="0"/>
              <a:t>( </a:t>
            </a:r>
            <a:r>
              <a:rPr lang="ko-KR" altLang="en-US" sz="2400" b="1" dirty="0"/>
              <a:t>가치 교환의 합의 과정 </a:t>
            </a:r>
            <a:r>
              <a:rPr lang="en-US" altLang="ko-KR" sz="2400" b="1" dirty="0"/>
              <a:t>)</a:t>
            </a:r>
          </a:p>
          <a:p>
            <a:endParaRPr lang="en-US" altLang="ko-KR" sz="2400" b="1" dirty="0"/>
          </a:p>
          <a:p>
            <a:r>
              <a:rPr lang="en-US" altLang="ko-KR" sz="2400" b="1" dirty="0"/>
              <a:t>				</a:t>
            </a:r>
            <a:r>
              <a:rPr lang="ko-KR" altLang="en-US" sz="2400" b="1" dirty="0">
                <a:solidFill>
                  <a:srgbClr val="C00000"/>
                </a:solidFill>
              </a:rPr>
              <a:t>가격의 결정은 </a:t>
            </a:r>
            <a:r>
              <a:rPr lang="ko-KR" altLang="en-US" sz="2400" b="1" dirty="0"/>
              <a:t>상대적이므로 항상 </a:t>
            </a:r>
            <a:r>
              <a:rPr lang="ko-KR" altLang="en-US" sz="2400" b="1" dirty="0">
                <a:solidFill>
                  <a:srgbClr val="C00000"/>
                </a:solidFill>
              </a:rPr>
              <a:t>변동성을 동반</a:t>
            </a:r>
            <a:endParaRPr lang="en-US" altLang="ko-KR" sz="2400" b="1" dirty="0">
              <a:solidFill>
                <a:srgbClr val="C00000"/>
              </a:solidFill>
            </a:endParaRPr>
          </a:p>
          <a:p>
            <a:endParaRPr lang="ko-KR" altLang="en-US" sz="2400" b="1" dirty="0"/>
          </a:p>
          <a:p>
            <a:r>
              <a:rPr lang="ko-KR" altLang="en-US" sz="2400" b="1" dirty="0"/>
              <a:t>			</a:t>
            </a:r>
            <a:r>
              <a:rPr lang="en-US" altLang="ko-KR" sz="2400" b="1" dirty="0"/>
              <a:t>	</a:t>
            </a:r>
            <a:r>
              <a:rPr lang="ko-KR" altLang="en-US" sz="2400" b="1" dirty="0"/>
              <a:t>정보의 불균형이 더 명확하게 드러날 것을 기대	</a:t>
            </a:r>
            <a:r>
              <a:rPr lang="en-US" altLang="ko-KR" sz="2400" b="1" dirty="0"/>
              <a:t>( </a:t>
            </a:r>
            <a:r>
              <a:rPr lang="ko-KR" altLang="en-US" sz="2400" b="1" dirty="0"/>
              <a:t>정보기반 거래자의 패턴이 존재 </a:t>
            </a:r>
            <a:r>
              <a:rPr lang="en-US" altLang="ko-KR" sz="2400" b="1" dirty="0"/>
              <a:t>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262BA7-9A86-42EF-BDF9-7210C3DD40C2}"/>
              </a:ext>
            </a:extLst>
          </p:cNvPr>
          <p:cNvSpPr txBox="1">
            <a:spLocks/>
          </p:cNvSpPr>
          <p:nvPr/>
        </p:nvSpPr>
        <p:spPr>
          <a:xfrm>
            <a:off x="501547" y="484680"/>
            <a:ext cx="8971422" cy="10004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5400" b="1" dirty="0"/>
              <a:t>3. </a:t>
            </a:r>
            <a:r>
              <a:rPr lang="ko-KR" altLang="en-US" sz="4800" b="1" dirty="0"/>
              <a:t>프로젝트 과정</a:t>
            </a:r>
            <a:endParaRPr lang="en-US" altLang="ko-KR" sz="4800" b="1" dirty="0"/>
          </a:p>
        </p:txBody>
      </p:sp>
    </p:spTree>
    <p:extLst>
      <p:ext uri="{BB962C8B-B14F-4D97-AF65-F5344CB8AC3E}">
        <p14:creationId xmlns:p14="http://schemas.microsoft.com/office/powerpoint/2010/main" val="2219211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BB8AF9D-E6A2-46DF-A581-66964BB5B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187" y="4403731"/>
            <a:ext cx="10663989" cy="69881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74DE46-DECF-40B6-BF6B-E38802FBB3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56" t="73808" r="2716" b="2203"/>
          <a:stretch/>
        </p:blipFill>
        <p:spPr>
          <a:xfrm>
            <a:off x="16133821" y="9290423"/>
            <a:ext cx="2413001" cy="1676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BF6EF3-E082-48CD-BB93-1B043E587F48}"/>
              </a:ext>
            </a:extLst>
          </p:cNvPr>
          <p:cNvSpPr/>
          <p:nvPr/>
        </p:nvSpPr>
        <p:spPr>
          <a:xfrm>
            <a:off x="10871200" y="4403731"/>
            <a:ext cx="5102976" cy="2352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EF4EBA-B093-4D17-A192-9943F0F73146}"/>
              </a:ext>
            </a:extLst>
          </p:cNvPr>
          <p:cNvSpPr/>
          <p:nvPr/>
        </p:nvSpPr>
        <p:spPr>
          <a:xfrm>
            <a:off x="5310186" y="4403731"/>
            <a:ext cx="5561013" cy="1298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770C08-D3ED-45C7-985E-C568A132E8B4}"/>
              </a:ext>
            </a:extLst>
          </p:cNvPr>
          <p:cNvSpPr txBox="1"/>
          <p:nvPr/>
        </p:nvSpPr>
        <p:spPr>
          <a:xfrm>
            <a:off x="2680143" y="5533023"/>
            <a:ext cx="2271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3ACE01"/>
                </a:solidFill>
              </a:rPr>
              <a:t>:  </a:t>
            </a:r>
            <a:r>
              <a:rPr lang="ko-KR" altLang="en-US" sz="1600" b="1" dirty="0">
                <a:solidFill>
                  <a:srgbClr val="3ACE01"/>
                </a:solidFill>
              </a:rPr>
              <a:t>트레이딩 시스템 파트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EE1434-8ACF-4137-9934-C8E3ECACC7F9}"/>
              </a:ext>
            </a:extLst>
          </p:cNvPr>
          <p:cNvSpPr/>
          <p:nvPr/>
        </p:nvSpPr>
        <p:spPr>
          <a:xfrm>
            <a:off x="1745062" y="5596604"/>
            <a:ext cx="935081" cy="211392"/>
          </a:xfrm>
          <a:prstGeom prst="rect">
            <a:avLst/>
          </a:prstGeom>
          <a:noFill/>
          <a:ln w="38100">
            <a:solidFill>
              <a:srgbClr val="3ACE0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F5F2BE-EA17-450B-9680-C693F7386D28}"/>
              </a:ext>
            </a:extLst>
          </p:cNvPr>
          <p:cNvSpPr/>
          <p:nvPr/>
        </p:nvSpPr>
        <p:spPr>
          <a:xfrm>
            <a:off x="5310186" y="9790489"/>
            <a:ext cx="1613016" cy="1317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5E6DEA-DABC-4BD1-9CE7-B11CF3A63787}"/>
              </a:ext>
            </a:extLst>
          </p:cNvPr>
          <p:cNvSpPr/>
          <p:nvPr/>
        </p:nvSpPr>
        <p:spPr>
          <a:xfrm>
            <a:off x="13157200" y="9448800"/>
            <a:ext cx="2816976" cy="1943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06E8B3-7E22-434D-8F26-2564766ACC04}"/>
              </a:ext>
            </a:extLst>
          </p:cNvPr>
          <p:cNvSpPr txBox="1"/>
          <p:nvPr/>
        </p:nvSpPr>
        <p:spPr>
          <a:xfrm>
            <a:off x="2680143" y="5935158"/>
            <a:ext cx="1657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ED7D31"/>
                </a:solidFill>
              </a:rPr>
              <a:t>:  </a:t>
            </a:r>
            <a:r>
              <a:rPr lang="ko-KR" altLang="en-US" sz="1600" b="1" dirty="0">
                <a:solidFill>
                  <a:srgbClr val="ED7D31"/>
                </a:solidFill>
              </a:rPr>
              <a:t>강화학습 파트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D61DA6-3463-4904-80B2-15B206CE0A55}"/>
              </a:ext>
            </a:extLst>
          </p:cNvPr>
          <p:cNvSpPr/>
          <p:nvPr/>
        </p:nvSpPr>
        <p:spPr>
          <a:xfrm>
            <a:off x="1745062" y="5998739"/>
            <a:ext cx="935081" cy="211392"/>
          </a:xfrm>
          <a:prstGeom prst="rect">
            <a:avLst/>
          </a:prstGeom>
          <a:noFill/>
          <a:ln w="38100">
            <a:solidFill>
              <a:srgbClr val="ED7D3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645859-5D75-4829-BBD6-54CECD7F67F2}"/>
              </a:ext>
            </a:extLst>
          </p:cNvPr>
          <p:cNvSpPr/>
          <p:nvPr/>
        </p:nvSpPr>
        <p:spPr>
          <a:xfrm>
            <a:off x="5528731" y="5573333"/>
            <a:ext cx="5102977" cy="2253703"/>
          </a:xfrm>
          <a:prstGeom prst="rect">
            <a:avLst/>
          </a:prstGeom>
          <a:noFill/>
          <a:ln w="698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12B72D-F21C-4FA4-8C83-897D838B902C}"/>
              </a:ext>
            </a:extLst>
          </p:cNvPr>
          <p:cNvSpPr txBox="1"/>
          <p:nvPr/>
        </p:nvSpPr>
        <p:spPr>
          <a:xfrm flipH="1">
            <a:off x="14351270" y="8998035"/>
            <a:ext cx="289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37CD00"/>
                </a:solidFill>
              </a:rPr>
              <a:t>1</a:t>
            </a:r>
            <a:endParaRPr lang="ko-KR" altLang="en-US" sz="3200" b="1" dirty="0">
              <a:solidFill>
                <a:srgbClr val="37CD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9A54A3-88E6-45D9-9163-AEC7B7434948}"/>
              </a:ext>
            </a:extLst>
          </p:cNvPr>
          <p:cNvSpPr txBox="1"/>
          <p:nvPr/>
        </p:nvSpPr>
        <p:spPr>
          <a:xfrm flipH="1">
            <a:off x="11143062" y="10523058"/>
            <a:ext cx="289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37CD00"/>
                </a:solidFill>
              </a:rPr>
              <a:t>2</a:t>
            </a:r>
            <a:endParaRPr lang="ko-KR" altLang="en-US" sz="3200" b="1" dirty="0">
              <a:solidFill>
                <a:srgbClr val="37CD00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780F3E9-D266-4B20-A520-AA1BF80ACB28}"/>
              </a:ext>
            </a:extLst>
          </p:cNvPr>
          <p:cNvSpPr txBox="1">
            <a:spLocks/>
          </p:cNvSpPr>
          <p:nvPr/>
        </p:nvSpPr>
        <p:spPr>
          <a:xfrm>
            <a:off x="501547" y="484680"/>
            <a:ext cx="8971422" cy="10004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5400" b="1" dirty="0"/>
              <a:t>3. </a:t>
            </a:r>
            <a:r>
              <a:rPr lang="ko-KR" altLang="en-US" sz="4800" b="1" dirty="0"/>
              <a:t>프로젝트 과정</a:t>
            </a:r>
            <a:endParaRPr lang="en-US" altLang="ko-KR" sz="48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776AB9-9112-4472-AFCA-F1020FB63BF8}"/>
              </a:ext>
            </a:extLst>
          </p:cNvPr>
          <p:cNvSpPr txBox="1"/>
          <p:nvPr/>
        </p:nvSpPr>
        <p:spPr>
          <a:xfrm>
            <a:off x="1248884" y="2479045"/>
            <a:ext cx="4352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-	</a:t>
            </a:r>
            <a:r>
              <a:rPr lang="ko-KR" altLang="en-US" sz="4000" b="1" dirty="0"/>
              <a:t>프로젝트의 구조</a:t>
            </a:r>
            <a:endParaRPr lang="en-US" altLang="ko-KR" sz="4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30BC2F-5FBD-43A5-ACA4-829E83FE6188}"/>
              </a:ext>
            </a:extLst>
          </p:cNvPr>
          <p:cNvSpPr txBox="1"/>
          <p:nvPr/>
        </p:nvSpPr>
        <p:spPr>
          <a:xfrm>
            <a:off x="177420" y="14597356"/>
            <a:ext cx="3677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https://github.com/100th/AjouStock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0364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BB8AF9D-E6A2-46DF-A581-66964BB5B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187" y="4403731"/>
            <a:ext cx="10663989" cy="698817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A35ED4D-BDD5-4DC7-B705-289FC0F7EE0E}"/>
              </a:ext>
            </a:extLst>
          </p:cNvPr>
          <p:cNvSpPr txBox="1">
            <a:spLocks/>
          </p:cNvSpPr>
          <p:nvPr/>
        </p:nvSpPr>
        <p:spPr>
          <a:xfrm>
            <a:off x="501547" y="484680"/>
            <a:ext cx="8971422" cy="10004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5400" b="1" dirty="0"/>
              <a:t>3. </a:t>
            </a:r>
            <a:r>
              <a:rPr lang="ko-KR" altLang="en-US" sz="4800" b="1" dirty="0"/>
              <a:t>프로젝트 과정</a:t>
            </a:r>
            <a:endParaRPr lang="en-US" altLang="ko-KR" sz="4800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D9300D8-3B8E-459E-8A9C-49186C774FAB}"/>
              </a:ext>
            </a:extLst>
          </p:cNvPr>
          <p:cNvSpPr/>
          <p:nvPr/>
        </p:nvSpPr>
        <p:spPr>
          <a:xfrm>
            <a:off x="12717463" y="7025477"/>
            <a:ext cx="1358900" cy="534198"/>
          </a:xfrm>
          <a:prstGeom prst="roundRect">
            <a:avLst/>
          </a:prstGeom>
          <a:solidFill>
            <a:srgbClr val="EEF0F8"/>
          </a:solidFill>
          <a:ln w="38100">
            <a:solidFill>
              <a:srgbClr val="3A9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Skyrocket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825105-3213-40C0-A271-BC9B0DF115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56" t="73808" r="2716" b="2203"/>
          <a:stretch/>
        </p:blipFill>
        <p:spPr>
          <a:xfrm>
            <a:off x="16133821" y="9290423"/>
            <a:ext cx="2413001" cy="1676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285F60D-562F-4DF7-9A3E-F78A206E36A4}"/>
              </a:ext>
            </a:extLst>
          </p:cNvPr>
          <p:cNvSpPr/>
          <p:nvPr/>
        </p:nvSpPr>
        <p:spPr>
          <a:xfrm>
            <a:off x="13157200" y="9448800"/>
            <a:ext cx="2816976" cy="1943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9992D2-8086-4DE1-AF30-143CC819FD53}"/>
              </a:ext>
            </a:extLst>
          </p:cNvPr>
          <p:cNvSpPr/>
          <p:nvPr/>
        </p:nvSpPr>
        <p:spPr>
          <a:xfrm>
            <a:off x="10871200" y="4403731"/>
            <a:ext cx="5102976" cy="2352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A4B67F-CD28-4D70-AB93-05FC98556C81}"/>
              </a:ext>
            </a:extLst>
          </p:cNvPr>
          <p:cNvSpPr/>
          <p:nvPr/>
        </p:nvSpPr>
        <p:spPr>
          <a:xfrm>
            <a:off x="5310186" y="4403731"/>
            <a:ext cx="5561013" cy="1298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6A9F3E-EAAF-4907-9576-910B797E1077}"/>
              </a:ext>
            </a:extLst>
          </p:cNvPr>
          <p:cNvSpPr/>
          <p:nvPr/>
        </p:nvSpPr>
        <p:spPr>
          <a:xfrm>
            <a:off x="5310186" y="9790489"/>
            <a:ext cx="1613016" cy="1317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8E499B3-79FC-4659-9CCA-9D5B1EB50C6F}"/>
              </a:ext>
            </a:extLst>
          </p:cNvPr>
          <p:cNvSpPr/>
          <p:nvPr/>
        </p:nvSpPr>
        <p:spPr>
          <a:xfrm>
            <a:off x="9249833" y="6664585"/>
            <a:ext cx="1204384" cy="534198"/>
          </a:xfrm>
          <a:prstGeom prst="roundRect">
            <a:avLst/>
          </a:prstGeom>
          <a:solidFill>
            <a:srgbClr val="EEF0F8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Network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B71D49E-B81C-4F1E-9301-073A68A1866A}"/>
              </a:ext>
            </a:extLst>
          </p:cNvPr>
          <p:cNvSpPr/>
          <p:nvPr/>
        </p:nvSpPr>
        <p:spPr>
          <a:xfrm>
            <a:off x="6278564" y="5900738"/>
            <a:ext cx="1677986" cy="550862"/>
          </a:xfrm>
          <a:prstGeom prst="roundRect">
            <a:avLst/>
          </a:prstGeom>
          <a:solidFill>
            <a:srgbClr val="EEF0F8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Environment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EE41AC6-2369-4C96-AE45-EA52EB258C87}"/>
              </a:ext>
            </a:extLst>
          </p:cNvPr>
          <p:cNvSpPr/>
          <p:nvPr/>
        </p:nvSpPr>
        <p:spPr>
          <a:xfrm>
            <a:off x="5723732" y="6650038"/>
            <a:ext cx="932656" cy="548745"/>
          </a:xfrm>
          <a:prstGeom prst="roundRect">
            <a:avLst/>
          </a:prstGeom>
          <a:solidFill>
            <a:srgbClr val="EEF0F8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945F4B5-3C4F-4D95-9799-16593A4F738B}"/>
              </a:ext>
            </a:extLst>
          </p:cNvPr>
          <p:cNvSpPr/>
          <p:nvPr/>
        </p:nvSpPr>
        <p:spPr>
          <a:xfrm>
            <a:off x="9448800" y="10148267"/>
            <a:ext cx="1404938" cy="534199"/>
          </a:xfrm>
          <a:prstGeom prst="roundRect">
            <a:avLst/>
          </a:prstGeom>
          <a:solidFill>
            <a:srgbClr val="EEF0F8"/>
          </a:solidFill>
          <a:ln w="38100">
            <a:solidFill>
              <a:srgbClr val="00D9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Trading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85DE0DB-FF7A-4574-A493-7C301FBA0866}"/>
              </a:ext>
            </a:extLst>
          </p:cNvPr>
          <p:cNvSpPr/>
          <p:nvPr/>
        </p:nvSpPr>
        <p:spPr>
          <a:xfrm>
            <a:off x="7231114" y="10148267"/>
            <a:ext cx="1659466" cy="601785"/>
          </a:xfrm>
          <a:prstGeom prst="roundRect">
            <a:avLst/>
          </a:prstGeom>
          <a:solidFill>
            <a:srgbClr val="EEF0F8"/>
          </a:solidFill>
          <a:ln w="38100">
            <a:solidFill>
              <a:srgbClr val="FDE4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Make List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198D0B-9590-4CC5-838E-CB7CE3D5C088}"/>
              </a:ext>
            </a:extLst>
          </p:cNvPr>
          <p:cNvSpPr txBox="1"/>
          <p:nvPr/>
        </p:nvSpPr>
        <p:spPr>
          <a:xfrm>
            <a:off x="2680143" y="5533023"/>
            <a:ext cx="2271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3ACE01"/>
                </a:solidFill>
              </a:rPr>
              <a:t>:  </a:t>
            </a:r>
            <a:r>
              <a:rPr lang="ko-KR" altLang="en-US" sz="1600" b="1" dirty="0">
                <a:solidFill>
                  <a:srgbClr val="3ACE01"/>
                </a:solidFill>
              </a:rPr>
              <a:t>트레이딩 시스템 파트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023736-2603-459D-95CC-993FE391D15A}"/>
              </a:ext>
            </a:extLst>
          </p:cNvPr>
          <p:cNvSpPr/>
          <p:nvPr/>
        </p:nvSpPr>
        <p:spPr>
          <a:xfrm>
            <a:off x="1745062" y="5596604"/>
            <a:ext cx="935081" cy="211392"/>
          </a:xfrm>
          <a:prstGeom prst="rect">
            <a:avLst/>
          </a:prstGeom>
          <a:noFill/>
          <a:ln w="38100">
            <a:solidFill>
              <a:srgbClr val="3ACE0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E91C94-526F-4A26-AAF9-43FE388F3D3C}"/>
              </a:ext>
            </a:extLst>
          </p:cNvPr>
          <p:cNvSpPr txBox="1"/>
          <p:nvPr/>
        </p:nvSpPr>
        <p:spPr>
          <a:xfrm>
            <a:off x="2680143" y="5935158"/>
            <a:ext cx="1657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ED7D31"/>
                </a:solidFill>
              </a:rPr>
              <a:t>:  </a:t>
            </a:r>
            <a:r>
              <a:rPr lang="ko-KR" altLang="en-US" sz="1600" b="1" dirty="0">
                <a:solidFill>
                  <a:srgbClr val="ED7D31"/>
                </a:solidFill>
              </a:rPr>
              <a:t>강화학습 파트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ECB7B1-A1D7-4C5F-9336-B830D8AC295D}"/>
              </a:ext>
            </a:extLst>
          </p:cNvPr>
          <p:cNvSpPr/>
          <p:nvPr/>
        </p:nvSpPr>
        <p:spPr>
          <a:xfrm>
            <a:off x="1745062" y="5998739"/>
            <a:ext cx="935081" cy="211392"/>
          </a:xfrm>
          <a:prstGeom prst="rect">
            <a:avLst/>
          </a:prstGeom>
          <a:noFill/>
          <a:ln w="38100">
            <a:solidFill>
              <a:srgbClr val="ED7D3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E8F614-18D4-4E98-A233-63869060352E}"/>
              </a:ext>
            </a:extLst>
          </p:cNvPr>
          <p:cNvSpPr/>
          <p:nvPr/>
        </p:nvSpPr>
        <p:spPr>
          <a:xfrm>
            <a:off x="5528731" y="5573333"/>
            <a:ext cx="5102977" cy="2253703"/>
          </a:xfrm>
          <a:prstGeom prst="rect">
            <a:avLst/>
          </a:prstGeom>
          <a:noFill/>
          <a:ln w="698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3F5522-2594-4D46-82CD-DE4907D0199F}"/>
              </a:ext>
            </a:extLst>
          </p:cNvPr>
          <p:cNvSpPr txBox="1"/>
          <p:nvPr/>
        </p:nvSpPr>
        <p:spPr>
          <a:xfrm flipH="1">
            <a:off x="14351270" y="8998035"/>
            <a:ext cx="289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37CD00"/>
                </a:solidFill>
              </a:rPr>
              <a:t>1</a:t>
            </a:r>
            <a:endParaRPr lang="ko-KR" altLang="en-US" sz="3200" b="1" dirty="0">
              <a:solidFill>
                <a:srgbClr val="37CD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FE258B-97F5-4706-BBAC-6290826647F2}"/>
              </a:ext>
            </a:extLst>
          </p:cNvPr>
          <p:cNvSpPr txBox="1"/>
          <p:nvPr/>
        </p:nvSpPr>
        <p:spPr>
          <a:xfrm flipH="1">
            <a:off x="11143062" y="10523058"/>
            <a:ext cx="289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37CD00"/>
                </a:solidFill>
              </a:rPr>
              <a:t>2</a:t>
            </a:r>
            <a:endParaRPr lang="ko-KR" altLang="en-US" sz="3200" b="1" dirty="0">
              <a:solidFill>
                <a:srgbClr val="37CD00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C2B6479-72D7-46DD-90AC-C76CD0B71AC4}"/>
              </a:ext>
            </a:extLst>
          </p:cNvPr>
          <p:cNvSpPr/>
          <p:nvPr/>
        </p:nvSpPr>
        <p:spPr>
          <a:xfrm>
            <a:off x="7478027" y="7114544"/>
            <a:ext cx="1204384" cy="534198"/>
          </a:xfrm>
          <a:prstGeom prst="roundRect">
            <a:avLst/>
          </a:prstGeom>
          <a:solidFill>
            <a:srgbClr val="EEF0F8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Learner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11F46E-198F-447D-81AF-261187FD6D49}"/>
              </a:ext>
            </a:extLst>
          </p:cNvPr>
          <p:cNvSpPr txBox="1"/>
          <p:nvPr/>
        </p:nvSpPr>
        <p:spPr>
          <a:xfrm>
            <a:off x="1248884" y="2479045"/>
            <a:ext cx="4352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-	</a:t>
            </a:r>
            <a:r>
              <a:rPr lang="ko-KR" altLang="en-US" sz="4000" b="1" dirty="0"/>
              <a:t>프로젝트의 구조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215206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BB8AF9D-E6A2-46DF-A581-66964BB5B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187" y="4403731"/>
            <a:ext cx="10663989" cy="698817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A35ED4D-BDD5-4DC7-B705-289FC0F7EE0E}"/>
              </a:ext>
            </a:extLst>
          </p:cNvPr>
          <p:cNvSpPr txBox="1">
            <a:spLocks/>
          </p:cNvSpPr>
          <p:nvPr/>
        </p:nvSpPr>
        <p:spPr>
          <a:xfrm>
            <a:off x="501547" y="484680"/>
            <a:ext cx="8971422" cy="10004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5400" b="1" dirty="0"/>
              <a:t>3. </a:t>
            </a:r>
            <a:r>
              <a:rPr lang="ko-KR" altLang="en-US" sz="4800" b="1" dirty="0"/>
              <a:t>프로젝트 과정</a:t>
            </a:r>
            <a:endParaRPr lang="en-US" altLang="ko-KR" sz="4800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D9300D8-3B8E-459E-8A9C-49186C774FAB}"/>
              </a:ext>
            </a:extLst>
          </p:cNvPr>
          <p:cNvSpPr/>
          <p:nvPr/>
        </p:nvSpPr>
        <p:spPr>
          <a:xfrm>
            <a:off x="12717463" y="7025477"/>
            <a:ext cx="1358900" cy="534198"/>
          </a:xfrm>
          <a:prstGeom prst="roundRect">
            <a:avLst/>
          </a:prstGeom>
          <a:solidFill>
            <a:srgbClr val="EEF0F8"/>
          </a:solidFill>
          <a:ln w="38100">
            <a:solidFill>
              <a:srgbClr val="3A9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Skyrocket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85F60D-562F-4DF7-9A3E-F78A206E36A4}"/>
              </a:ext>
            </a:extLst>
          </p:cNvPr>
          <p:cNvSpPr/>
          <p:nvPr/>
        </p:nvSpPr>
        <p:spPr>
          <a:xfrm>
            <a:off x="12119211" y="9582810"/>
            <a:ext cx="3854965" cy="1809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9992D2-8086-4DE1-AF30-143CC819FD53}"/>
              </a:ext>
            </a:extLst>
          </p:cNvPr>
          <p:cNvSpPr/>
          <p:nvPr/>
        </p:nvSpPr>
        <p:spPr>
          <a:xfrm>
            <a:off x="10728960" y="4403731"/>
            <a:ext cx="5245216" cy="51790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A4B67F-CD28-4D70-AB93-05FC98556C81}"/>
              </a:ext>
            </a:extLst>
          </p:cNvPr>
          <p:cNvSpPr/>
          <p:nvPr/>
        </p:nvSpPr>
        <p:spPr>
          <a:xfrm>
            <a:off x="5310186" y="4403731"/>
            <a:ext cx="5561013" cy="1298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6A9F3E-EAAF-4907-9576-910B797E1077}"/>
              </a:ext>
            </a:extLst>
          </p:cNvPr>
          <p:cNvSpPr/>
          <p:nvPr/>
        </p:nvSpPr>
        <p:spPr>
          <a:xfrm>
            <a:off x="5310186" y="7890934"/>
            <a:ext cx="6945504" cy="321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B71D49E-B81C-4F1E-9301-073A68A1866A}"/>
              </a:ext>
            </a:extLst>
          </p:cNvPr>
          <p:cNvSpPr/>
          <p:nvPr/>
        </p:nvSpPr>
        <p:spPr>
          <a:xfrm>
            <a:off x="6278564" y="5900738"/>
            <a:ext cx="1677986" cy="550862"/>
          </a:xfrm>
          <a:prstGeom prst="roundRect">
            <a:avLst/>
          </a:prstGeom>
          <a:solidFill>
            <a:srgbClr val="EEF0F8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Environment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EE41AC6-2369-4C96-AE45-EA52EB258C87}"/>
              </a:ext>
            </a:extLst>
          </p:cNvPr>
          <p:cNvSpPr/>
          <p:nvPr/>
        </p:nvSpPr>
        <p:spPr>
          <a:xfrm>
            <a:off x="5723732" y="6650038"/>
            <a:ext cx="932656" cy="548745"/>
          </a:xfrm>
          <a:prstGeom prst="roundRect">
            <a:avLst/>
          </a:prstGeom>
          <a:solidFill>
            <a:srgbClr val="EEF0F8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E91C94-526F-4A26-AAF9-43FE388F3D3C}"/>
              </a:ext>
            </a:extLst>
          </p:cNvPr>
          <p:cNvSpPr txBox="1"/>
          <p:nvPr/>
        </p:nvSpPr>
        <p:spPr>
          <a:xfrm>
            <a:off x="2680143" y="5935158"/>
            <a:ext cx="1611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ED7D31"/>
                </a:solidFill>
              </a:rPr>
              <a:t>:  </a:t>
            </a:r>
            <a:r>
              <a:rPr lang="ko-KR" altLang="en-US" sz="1600" b="1" dirty="0">
                <a:solidFill>
                  <a:srgbClr val="ED7D31"/>
                </a:solidFill>
              </a:rPr>
              <a:t>강화학습 파트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ECB7B1-A1D7-4C5F-9336-B830D8AC295D}"/>
              </a:ext>
            </a:extLst>
          </p:cNvPr>
          <p:cNvSpPr/>
          <p:nvPr/>
        </p:nvSpPr>
        <p:spPr>
          <a:xfrm>
            <a:off x="1745062" y="5998739"/>
            <a:ext cx="935081" cy="211392"/>
          </a:xfrm>
          <a:prstGeom prst="rect">
            <a:avLst/>
          </a:prstGeom>
          <a:noFill/>
          <a:ln w="38100">
            <a:solidFill>
              <a:srgbClr val="ED7D3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E8F614-18D4-4E98-A233-63869060352E}"/>
              </a:ext>
            </a:extLst>
          </p:cNvPr>
          <p:cNvSpPr/>
          <p:nvPr/>
        </p:nvSpPr>
        <p:spPr>
          <a:xfrm>
            <a:off x="5528731" y="5573333"/>
            <a:ext cx="5102977" cy="2253703"/>
          </a:xfrm>
          <a:prstGeom prst="rect">
            <a:avLst/>
          </a:prstGeom>
          <a:noFill/>
          <a:ln w="698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1B35E79-5833-4CDB-AF66-B348B81B415F}"/>
              </a:ext>
            </a:extLst>
          </p:cNvPr>
          <p:cNvSpPr/>
          <p:nvPr/>
        </p:nvSpPr>
        <p:spPr>
          <a:xfrm>
            <a:off x="9646501" y="6715759"/>
            <a:ext cx="948473" cy="1072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8E499B3-79FC-4659-9CCA-9D5B1EB50C6F}"/>
              </a:ext>
            </a:extLst>
          </p:cNvPr>
          <p:cNvSpPr/>
          <p:nvPr/>
        </p:nvSpPr>
        <p:spPr>
          <a:xfrm>
            <a:off x="9249833" y="6664585"/>
            <a:ext cx="1204384" cy="534198"/>
          </a:xfrm>
          <a:prstGeom prst="roundRect">
            <a:avLst/>
          </a:prstGeom>
          <a:solidFill>
            <a:srgbClr val="EEF0F8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Network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0CD8388-AA5F-4BFF-A764-3DAEC20E4B7F}"/>
              </a:ext>
            </a:extLst>
          </p:cNvPr>
          <p:cNvSpPr/>
          <p:nvPr/>
        </p:nvSpPr>
        <p:spPr>
          <a:xfrm>
            <a:off x="7478027" y="7114544"/>
            <a:ext cx="1204384" cy="534198"/>
          </a:xfrm>
          <a:prstGeom prst="roundRect">
            <a:avLst/>
          </a:prstGeom>
          <a:solidFill>
            <a:srgbClr val="EEF0F8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Learner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53F770-E4E6-44E6-A959-F5BC61F89675}"/>
              </a:ext>
            </a:extLst>
          </p:cNvPr>
          <p:cNvSpPr txBox="1"/>
          <p:nvPr/>
        </p:nvSpPr>
        <p:spPr>
          <a:xfrm>
            <a:off x="1248884" y="2479045"/>
            <a:ext cx="4352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-	</a:t>
            </a:r>
            <a:r>
              <a:rPr lang="ko-KR" altLang="en-US" sz="4000" b="1" dirty="0"/>
              <a:t>프로젝트의 구조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73776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3A252F7-8EB7-4C60-B24D-F38789E5AB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377658"/>
              </p:ext>
            </p:extLst>
          </p:nvPr>
        </p:nvGraphicFramePr>
        <p:xfrm>
          <a:off x="2743200" y="2129138"/>
          <a:ext cx="13187361" cy="119473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50387">
                  <a:extLst>
                    <a:ext uri="{9D8B030D-6E8A-4147-A177-3AD203B41FA5}">
                      <a16:colId xmlns:a16="http://schemas.microsoft.com/office/drawing/2014/main" val="836552088"/>
                    </a:ext>
                  </a:extLst>
                </a:gridCol>
                <a:gridCol w="10636974">
                  <a:extLst>
                    <a:ext uri="{9D8B030D-6E8A-4147-A177-3AD203B41FA5}">
                      <a16:colId xmlns:a16="http://schemas.microsoft.com/office/drawing/2014/main" val="632509734"/>
                    </a:ext>
                  </a:extLst>
                </a:gridCol>
              </a:tblGrid>
              <a:tr h="2934786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ko-KR" altLang="en-US" sz="2400" kern="150" dirty="0">
                          <a:solidFill>
                            <a:schemeClr val="tx1"/>
                          </a:solidFill>
                          <a:effectLst/>
                        </a:rPr>
                        <a:t>프로젝트의 </a:t>
                      </a:r>
                      <a:endParaRPr lang="en-US" altLang="ko-KR" sz="2400" kern="15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ctr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ko-KR" altLang="en-US" sz="2400" kern="150" dirty="0">
                          <a:solidFill>
                            <a:schemeClr val="tx1"/>
                          </a:solidFill>
                          <a:effectLst/>
                        </a:rPr>
                        <a:t>시작점</a:t>
                      </a:r>
                      <a:endParaRPr lang="ko-KR" sz="2400" kern="150" dirty="0">
                        <a:solidFill>
                          <a:schemeClr val="tx1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52757" marR="51249" marT="14068" marB="14068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</a:pPr>
                      <a:endParaRPr lang="en-US" altLang="ko-KR" sz="2400" b="1" kern="15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30000"/>
                        </a:lnSpc>
                      </a:pPr>
                      <a:endParaRPr lang="en-US" altLang="ko-KR" sz="2400" b="1" kern="15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30000"/>
                        </a:lnSpc>
                      </a:pPr>
                      <a:r>
                        <a:rPr lang="ko-KR" altLang="en-US" sz="2400" b="1" kern="150" dirty="0">
                          <a:solidFill>
                            <a:srgbClr val="000000"/>
                          </a:solidFill>
                          <a:effectLst/>
                        </a:rPr>
                        <a:t>주식의 가격 예측을 학습하기보다</a:t>
                      </a:r>
                      <a:r>
                        <a:rPr lang="en-US" altLang="ko-KR" sz="2400" b="1" kern="15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</a:p>
                    <a:p>
                      <a:pPr algn="just">
                        <a:lnSpc>
                          <a:spcPct val="130000"/>
                        </a:lnSpc>
                      </a:pPr>
                      <a:r>
                        <a:rPr lang="ko-KR" altLang="en-US" sz="2400" b="1" kern="150" dirty="0">
                          <a:solidFill>
                            <a:srgbClr val="000000"/>
                          </a:solidFill>
                          <a:effectLst/>
                        </a:rPr>
                        <a:t>수익 내는 </a:t>
                      </a:r>
                      <a:r>
                        <a:rPr lang="ko-KR" altLang="en-US" sz="2400" b="1" kern="150" dirty="0">
                          <a:solidFill>
                            <a:srgbClr val="C00000"/>
                          </a:solidFill>
                          <a:effectLst/>
                        </a:rPr>
                        <a:t>거래 행위를 학습하면 어떨까 </a:t>
                      </a:r>
                      <a:r>
                        <a:rPr lang="en-US" altLang="ko-KR" sz="2400" b="1" kern="150" dirty="0">
                          <a:solidFill>
                            <a:srgbClr val="C00000"/>
                          </a:solidFill>
                          <a:effectLst/>
                        </a:rPr>
                        <a:t>?</a:t>
                      </a:r>
                      <a:endParaRPr lang="ko-KR" sz="2400" b="1" kern="150" dirty="0">
                        <a:solidFill>
                          <a:srgbClr val="C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52757" marR="51249" marT="14068" marB="14068">
                    <a:solidFill>
                      <a:srgbClr val="EEF0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241576"/>
                  </a:ext>
                </a:extLst>
              </a:tr>
              <a:tr h="5723087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ko-KR" altLang="en-US" sz="2400" kern="150" spc="-15" dirty="0">
                          <a:solidFill>
                            <a:schemeClr val="tx1"/>
                          </a:solidFill>
                          <a:effectLst/>
                        </a:rPr>
                        <a:t>기존 방식과 </a:t>
                      </a:r>
                      <a:endParaRPr lang="en-US" altLang="ko-KR" sz="2400" kern="150" spc="-15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ko-KR" altLang="en-US" sz="2400" kern="150" spc="-15" dirty="0" err="1">
                          <a:solidFill>
                            <a:schemeClr val="tx1"/>
                          </a:solidFill>
                          <a:effectLst/>
                        </a:rPr>
                        <a:t>다른점</a:t>
                      </a:r>
                      <a:endParaRPr lang="ko-KR" sz="2400" kern="150" dirty="0">
                        <a:solidFill>
                          <a:schemeClr val="tx1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52757" marR="51249" marT="14068" marB="14068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</a:pPr>
                      <a:endParaRPr lang="en-US" altLang="ko-KR" sz="2400" b="1" kern="15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30000"/>
                        </a:lnSpc>
                      </a:pPr>
                      <a:endParaRPr lang="en-US" altLang="ko-KR" sz="2400" b="1" kern="15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30000"/>
                        </a:lnSpc>
                      </a:pPr>
                      <a:r>
                        <a:rPr lang="ko-KR" altLang="en-US" sz="2400" b="1" kern="150" dirty="0">
                          <a:solidFill>
                            <a:srgbClr val="000000"/>
                          </a:solidFill>
                          <a:effectLst/>
                        </a:rPr>
                        <a:t>전통적 금융 모델 </a:t>
                      </a:r>
                      <a:r>
                        <a:rPr lang="en-US" altLang="ko-KR" sz="2400" b="1" kern="150" dirty="0">
                          <a:solidFill>
                            <a:srgbClr val="000000"/>
                          </a:solidFill>
                          <a:effectLst/>
                        </a:rPr>
                        <a:t>: </a:t>
                      </a:r>
                    </a:p>
                    <a:p>
                      <a:pPr algn="just">
                        <a:lnSpc>
                          <a:spcPct val="130000"/>
                        </a:lnSpc>
                      </a:pPr>
                      <a:r>
                        <a:rPr lang="ko-KR" altLang="en-US" sz="2400" b="1" kern="150" dirty="0">
                          <a:solidFill>
                            <a:srgbClr val="000000"/>
                          </a:solidFill>
                          <a:effectLst/>
                        </a:rPr>
                        <a:t>금융 전문가들로 부터 정립된 설명 가능한 이론을 투자에 응용</a:t>
                      </a:r>
                    </a:p>
                    <a:p>
                      <a:pPr algn="just">
                        <a:lnSpc>
                          <a:spcPct val="130000"/>
                        </a:lnSpc>
                      </a:pPr>
                      <a:endParaRPr lang="en-US" altLang="ko-KR" sz="2400" b="1" kern="15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30000"/>
                        </a:lnSpc>
                      </a:pPr>
                      <a:r>
                        <a:rPr lang="ko-KR" altLang="en-US" sz="2400" b="1" kern="150" dirty="0">
                          <a:solidFill>
                            <a:srgbClr val="000000"/>
                          </a:solidFill>
                          <a:effectLst/>
                        </a:rPr>
                        <a:t>금융 딥러닝 모델 </a:t>
                      </a:r>
                      <a:r>
                        <a:rPr lang="en-US" altLang="ko-KR" sz="2400" b="1" kern="150" dirty="0">
                          <a:solidFill>
                            <a:srgbClr val="000000"/>
                          </a:solidFill>
                          <a:effectLst/>
                        </a:rPr>
                        <a:t>: </a:t>
                      </a:r>
                    </a:p>
                    <a:p>
                      <a:pPr algn="just">
                        <a:lnSpc>
                          <a:spcPct val="130000"/>
                        </a:lnSpc>
                      </a:pPr>
                      <a:r>
                        <a:rPr lang="ko-KR" altLang="en-US" sz="2400" b="1" kern="150" dirty="0">
                          <a:solidFill>
                            <a:srgbClr val="000000"/>
                          </a:solidFill>
                          <a:effectLst/>
                        </a:rPr>
                        <a:t>여러가지 데이터를 바탕으로 앞으로의 주식 가격을 예측</a:t>
                      </a:r>
                      <a:endParaRPr lang="en-US" altLang="ko-KR" sz="2400" b="1" kern="15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30000"/>
                        </a:lnSpc>
                      </a:pPr>
                      <a:endParaRPr lang="ko-KR" altLang="en-US" sz="2400" b="1" kern="15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30000"/>
                        </a:lnSpc>
                      </a:pPr>
                      <a:r>
                        <a:rPr lang="ko-KR" altLang="en-US" sz="2400" b="1" kern="150" dirty="0">
                          <a:solidFill>
                            <a:srgbClr val="000000"/>
                          </a:solidFill>
                          <a:effectLst/>
                        </a:rPr>
                        <a:t>금융 강화학습 모델 </a:t>
                      </a:r>
                      <a:r>
                        <a:rPr lang="en-US" altLang="ko-KR" sz="2400" b="1" kern="150" dirty="0">
                          <a:solidFill>
                            <a:srgbClr val="000000"/>
                          </a:solidFill>
                          <a:effectLst/>
                        </a:rPr>
                        <a:t>: </a:t>
                      </a:r>
                    </a:p>
                    <a:p>
                      <a:pPr algn="just">
                        <a:lnSpc>
                          <a:spcPct val="130000"/>
                        </a:lnSpc>
                      </a:pPr>
                      <a:r>
                        <a:rPr lang="ko-KR" altLang="en-US" sz="2400" b="1" kern="150" dirty="0">
                          <a:solidFill>
                            <a:srgbClr val="000000"/>
                          </a:solidFill>
                          <a:effectLst/>
                        </a:rPr>
                        <a:t>여러 시뮬레이션 경험을 바탕으로 </a:t>
                      </a:r>
                      <a:r>
                        <a:rPr lang="ko-KR" altLang="en-US" sz="2400" b="1" kern="150" dirty="0">
                          <a:solidFill>
                            <a:srgbClr val="C00000"/>
                          </a:solidFill>
                          <a:effectLst/>
                        </a:rPr>
                        <a:t>상황에 따른 행동을 습득</a:t>
                      </a:r>
                      <a:endParaRPr lang="en-US" altLang="ko-KR" sz="2400" b="1" kern="150" dirty="0">
                        <a:solidFill>
                          <a:srgbClr val="C00000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30000"/>
                        </a:lnSpc>
                      </a:pPr>
                      <a:endParaRPr lang="en-US" altLang="ko-KR" sz="2400" b="1" kern="15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  <a:p>
                      <a:pPr algn="just">
                        <a:lnSpc>
                          <a:spcPct val="130000"/>
                        </a:lnSpc>
                      </a:pPr>
                      <a:endParaRPr lang="en-US" altLang="ko-KR" sz="2400" b="1" kern="15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52757" marR="51249" marT="14068" marB="14068">
                    <a:solidFill>
                      <a:srgbClr val="EEF0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221379"/>
                  </a:ext>
                </a:extLst>
              </a:tr>
              <a:tr h="3255911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ko-KR" altLang="en-US" sz="2400" kern="150" spc="-15" dirty="0">
                          <a:solidFill>
                            <a:schemeClr val="tx1"/>
                          </a:solidFill>
                          <a:effectLst/>
                        </a:rPr>
                        <a:t>프로젝트의 </a:t>
                      </a:r>
                      <a:endParaRPr lang="en-US" altLang="ko-KR" sz="2400" kern="150" spc="-15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ko-KR" altLang="en-US" sz="2400" kern="150" spc="-15" dirty="0">
                          <a:solidFill>
                            <a:schemeClr val="tx1"/>
                          </a:solidFill>
                          <a:effectLst/>
                        </a:rPr>
                        <a:t>목표</a:t>
                      </a:r>
                      <a:endParaRPr lang="ko-KR" sz="2400" kern="150" dirty="0">
                        <a:solidFill>
                          <a:schemeClr val="tx1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52757" marR="51249" marT="14068" marB="14068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</a:pPr>
                      <a:endParaRPr lang="en-US" altLang="ko-KR" sz="2400" b="1" kern="15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30000"/>
                        </a:lnSpc>
                      </a:pPr>
                      <a:r>
                        <a:rPr lang="ko-KR" altLang="en-US" sz="2400" b="1" kern="150" dirty="0">
                          <a:solidFill>
                            <a:srgbClr val="000000"/>
                          </a:solidFill>
                          <a:effectLst/>
                        </a:rPr>
                        <a:t>사람이 수 많은 반복 숙달을 통해 익혀야만 할 수 있는 </a:t>
                      </a:r>
                      <a:endParaRPr lang="en-US" altLang="ko-KR" sz="2400" b="1" kern="15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30000"/>
                        </a:lnSpc>
                      </a:pPr>
                      <a:r>
                        <a:rPr lang="ko-KR" altLang="en-US" sz="2400" b="1" kern="150" dirty="0">
                          <a:solidFill>
                            <a:srgbClr val="C00000"/>
                          </a:solidFill>
                          <a:effectLst/>
                        </a:rPr>
                        <a:t>변화하는 상황에 대응 가능한 </a:t>
                      </a:r>
                      <a:r>
                        <a:rPr lang="ko-KR" altLang="en-US" sz="2400" b="1" kern="150" dirty="0">
                          <a:solidFill>
                            <a:srgbClr val="000000"/>
                          </a:solidFill>
                          <a:effectLst/>
                        </a:rPr>
                        <a:t>투자전략을 구사하는 프로그램</a:t>
                      </a:r>
                    </a:p>
                    <a:p>
                      <a:pPr algn="just">
                        <a:lnSpc>
                          <a:spcPct val="130000"/>
                        </a:lnSpc>
                      </a:pPr>
                      <a:endParaRPr lang="en-US" altLang="ko-KR" sz="2400" b="1" kern="15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30000"/>
                        </a:lnSpc>
                      </a:pPr>
                      <a:r>
                        <a:rPr lang="ko-KR" altLang="en-US" sz="2400" b="1" kern="150" dirty="0">
                          <a:solidFill>
                            <a:srgbClr val="000000"/>
                          </a:solidFill>
                          <a:effectLst/>
                        </a:rPr>
                        <a:t>변동성이 크고 높은 빈도로 거래가 이루어지는 시장에 참여하는 투자를 수행</a:t>
                      </a:r>
                      <a:endParaRPr lang="en-US" altLang="ko-KR" sz="2400" b="1" kern="15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30000"/>
                        </a:lnSpc>
                      </a:pPr>
                      <a:endParaRPr lang="en-US" altLang="ko-KR" sz="2400" b="1" kern="15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  <a:p>
                      <a:pPr algn="just">
                        <a:lnSpc>
                          <a:spcPct val="130000"/>
                        </a:lnSpc>
                      </a:pPr>
                      <a:endParaRPr lang="ko-KR" sz="2400" b="1" kern="15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52757" marR="51249" marT="14068" marB="14068">
                    <a:solidFill>
                      <a:srgbClr val="EEF0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939191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3AE4967D-C28A-45A9-8E98-D692F7E63F21}"/>
              </a:ext>
            </a:extLst>
          </p:cNvPr>
          <p:cNvSpPr txBox="1">
            <a:spLocks/>
          </p:cNvSpPr>
          <p:nvPr/>
        </p:nvSpPr>
        <p:spPr>
          <a:xfrm>
            <a:off x="501547" y="484680"/>
            <a:ext cx="8971422" cy="10004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5400" b="1" dirty="0"/>
              <a:t>1. </a:t>
            </a:r>
            <a:r>
              <a:rPr lang="ko-KR" altLang="en-US" sz="4800" b="1" dirty="0"/>
              <a:t>프로젝트 개요</a:t>
            </a:r>
            <a:endParaRPr lang="en-US" altLang="ko-KR" sz="4800" b="1" dirty="0"/>
          </a:p>
        </p:txBody>
      </p:sp>
    </p:spTree>
    <p:extLst>
      <p:ext uri="{BB962C8B-B14F-4D97-AF65-F5344CB8AC3E}">
        <p14:creationId xmlns:p14="http://schemas.microsoft.com/office/powerpoint/2010/main" val="2965234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D9FB48F-CD4A-48F7-AC63-DD54B9EEAB0A}"/>
              </a:ext>
            </a:extLst>
          </p:cNvPr>
          <p:cNvSpPr txBox="1"/>
          <p:nvPr/>
        </p:nvSpPr>
        <p:spPr>
          <a:xfrm>
            <a:off x="6438678" y="4956458"/>
            <a:ext cx="281333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PACKAGES 1_v1</a:t>
            </a:r>
          </a:p>
          <a:p>
            <a:r>
              <a:rPr lang="en-US" altLang="ko-KR" sz="2000" b="1" dirty="0" err="1">
                <a:solidFill>
                  <a:srgbClr val="C00000"/>
                </a:solidFill>
              </a:rPr>
              <a:t>tensorflow-gpu</a:t>
            </a:r>
            <a:r>
              <a:rPr lang="en-US" altLang="ko-KR" sz="2000" b="1" dirty="0">
                <a:solidFill>
                  <a:srgbClr val="C00000"/>
                </a:solidFill>
              </a:rPr>
              <a:t>	1.14.0</a:t>
            </a:r>
          </a:p>
          <a:p>
            <a:r>
              <a:rPr lang="en-US" altLang="ko-KR" sz="2000" b="1" dirty="0" err="1">
                <a:solidFill>
                  <a:srgbClr val="C00000"/>
                </a:solidFill>
              </a:rPr>
              <a:t>keras</a:t>
            </a:r>
            <a:r>
              <a:rPr lang="en-US" altLang="ko-KR" sz="2000" b="1" dirty="0">
                <a:solidFill>
                  <a:srgbClr val="C00000"/>
                </a:solidFill>
              </a:rPr>
              <a:t>			2.1.0</a:t>
            </a:r>
          </a:p>
          <a:p>
            <a:r>
              <a:rPr lang="en-US" altLang="ko-KR" sz="2000" b="1" dirty="0" err="1"/>
              <a:t>numpy</a:t>
            </a:r>
            <a:r>
              <a:rPr lang="en-US" altLang="ko-KR" sz="2000" b="1" dirty="0"/>
              <a:t>			1.19.5</a:t>
            </a:r>
          </a:p>
          <a:p>
            <a:r>
              <a:rPr lang="en-US" altLang="ko-KR" sz="2000" b="1" dirty="0"/>
              <a:t>pandas			1.2.4</a:t>
            </a:r>
          </a:p>
          <a:p>
            <a:r>
              <a:rPr lang="en-US" altLang="ko-KR" sz="2000" b="1" dirty="0"/>
              <a:t>matplotlib		3.4.2</a:t>
            </a:r>
          </a:p>
          <a:p>
            <a:r>
              <a:rPr lang="en-US" altLang="ko-KR" sz="2000" b="1" dirty="0" err="1">
                <a:solidFill>
                  <a:srgbClr val="C00000"/>
                </a:solidFill>
              </a:rPr>
              <a:t>mplfinance</a:t>
            </a:r>
            <a:r>
              <a:rPr lang="en-US" altLang="ko-KR" sz="2000" b="1" dirty="0">
                <a:solidFill>
                  <a:srgbClr val="C00000"/>
                </a:solidFill>
              </a:rPr>
              <a:t>		0.12.7</a:t>
            </a:r>
          </a:p>
          <a:p>
            <a:r>
              <a:rPr lang="en-US" altLang="ko-KR" sz="2000" b="1" dirty="0"/>
              <a:t>pyqt5			5.15.4</a:t>
            </a:r>
          </a:p>
          <a:p>
            <a:r>
              <a:rPr lang="en-US" altLang="ko-KR" sz="2000" b="1" dirty="0"/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2DAEE2-A622-45B2-8962-E8B417C14614}"/>
              </a:ext>
            </a:extLst>
          </p:cNvPr>
          <p:cNvSpPr txBox="1"/>
          <p:nvPr/>
        </p:nvSpPr>
        <p:spPr>
          <a:xfrm>
            <a:off x="1082755" y="2449777"/>
            <a:ext cx="210775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OS</a:t>
            </a:r>
          </a:p>
          <a:p>
            <a:r>
              <a:rPr lang="en-US" altLang="ko-KR" sz="2000" b="1" dirty="0">
                <a:highlight>
                  <a:srgbClr val="EEF0F8"/>
                </a:highlight>
              </a:rPr>
              <a:t>Windows 10</a:t>
            </a:r>
            <a:r>
              <a:rPr lang="en-US" altLang="ko-KR" sz="2000" b="1" dirty="0"/>
              <a:t> 64bit</a:t>
            </a:r>
            <a:endParaRPr lang="ko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5E942-5805-482F-BA78-668117A1EE41}"/>
              </a:ext>
            </a:extLst>
          </p:cNvPr>
          <p:cNvSpPr txBox="1"/>
          <p:nvPr/>
        </p:nvSpPr>
        <p:spPr>
          <a:xfrm>
            <a:off x="3190511" y="3675644"/>
            <a:ext cx="273664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INTERPRETER 1</a:t>
            </a:r>
          </a:p>
          <a:p>
            <a:r>
              <a:rPr lang="en-US" altLang="ko-KR" sz="2000" b="1" dirty="0"/>
              <a:t>python	64bit	3.7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8F461F-3AA5-4D33-86C1-773C1419E8F6}"/>
              </a:ext>
            </a:extLst>
          </p:cNvPr>
          <p:cNvSpPr txBox="1"/>
          <p:nvPr/>
        </p:nvSpPr>
        <p:spPr>
          <a:xfrm>
            <a:off x="11335992" y="3675644"/>
            <a:ext cx="273664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INTERPRETER 2</a:t>
            </a:r>
          </a:p>
          <a:p>
            <a:r>
              <a:rPr lang="en-US" altLang="ko-KR" sz="2000" b="1" dirty="0">
                <a:highlight>
                  <a:srgbClr val="EEF0F8"/>
                </a:highlight>
              </a:rPr>
              <a:t>python	32bit</a:t>
            </a:r>
            <a:r>
              <a:rPr lang="en-US" altLang="ko-KR" sz="2000" b="1" dirty="0"/>
              <a:t>	3.7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5AA547-73FB-4361-9AFF-37C9F441D4E7}"/>
              </a:ext>
            </a:extLst>
          </p:cNvPr>
          <p:cNvSpPr txBox="1"/>
          <p:nvPr/>
        </p:nvSpPr>
        <p:spPr>
          <a:xfrm>
            <a:off x="14602984" y="4956458"/>
            <a:ext cx="267893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PACKAGES 2</a:t>
            </a:r>
          </a:p>
          <a:p>
            <a:r>
              <a:rPr lang="en-US" altLang="ko-KR" sz="2000" b="1" dirty="0" err="1">
                <a:solidFill>
                  <a:srgbClr val="C00000"/>
                </a:solidFill>
              </a:rPr>
              <a:t>kiwoom</a:t>
            </a:r>
            <a:r>
              <a:rPr lang="en-US" altLang="ko-KR" sz="2000" b="1" dirty="0">
                <a:solidFill>
                  <a:srgbClr val="C00000"/>
                </a:solidFill>
              </a:rPr>
              <a:t>			1.2.0</a:t>
            </a:r>
          </a:p>
          <a:p>
            <a:r>
              <a:rPr lang="en-US" altLang="ko-KR" sz="2000" b="1" dirty="0" err="1"/>
              <a:t>numpy</a:t>
            </a:r>
            <a:r>
              <a:rPr lang="en-US" altLang="ko-KR" sz="2000" b="1" dirty="0"/>
              <a:t>			1.20.2</a:t>
            </a:r>
          </a:p>
          <a:p>
            <a:r>
              <a:rPr lang="en-US" altLang="ko-KR" sz="2000" b="1" dirty="0"/>
              <a:t>pandas			1.2.4</a:t>
            </a:r>
          </a:p>
          <a:p>
            <a:r>
              <a:rPr lang="en-US" altLang="ko-KR" sz="2000" b="1" dirty="0"/>
              <a:t>pyqt5			5.15.4</a:t>
            </a:r>
          </a:p>
          <a:p>
            <a:r>
              <a:rPr lang="en-US" altLang="ko-KR" sz="2000" b="1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45AA59-23AB-4ADC-B5AA-77ED1B24D9DF}"/>
              </a:ext>
            </a:extLst>
          </p:cNvPr>
          <p:cNvSpPr txBox="1"/>
          <p:nvPr/>
        </p:nvSpPr>
        <p:spPr>
          <a:xfrm>
            <a:off x="6467532" y="8880303"/>
            <a:ext cx="281333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PACKAGES 1_v2</a:t>
            </a:r>
          </a:p>
          <a:p>
            <a:r>
              <a:rPr lang="en-US" altLang="ko-KR" sz="2000" b="1" dirty="0" err="1">
                <a:solidFill>
                  <a:srgbClr val="C00000"/>
                </a:solidFill>
              </a:rPr>
              <a:t>tensorflow-gpu</a:t>
            </a:r>
            <a:r>
              <a:rPr lang="en-US" altLang="ko-KR" sz="2000" b="1" dirty="0">
                <a:solidFill>
                  <a:srgbClr val="C00000"/>
                </a:solidFill>
              </a:rPr>
              <a:t>	2.4.1</a:t>
            </a:r>
          </a:p>
          <a:p>
            <a:r>
              <a:rPr lang="en-US" altLang="ko-KR" sz="2000" b="1" dirty="0" err="1">
                <a:solidFill>
                  <a:srgbClr val="C00000"/>
                </a:solidFill>
              </a:rPr>
              <a:t>keras</a:t>
            </a:r>
            <a:r>
              <a:rPr lang="en-US" altLang="ko-KR" sz="2000" b="1" dirty="0">
                <a:solidFill>
                  <a:srgbClr val="C00000"/>
                </a:solidFill>
              </a:rPr>
              <a:t>			2.4.3</a:t>
            </a:r>
          </a:p>
          <a:p>
            <a:r>
              <a:rPr lang="en-US" altLang="ko-KR" sz="2000" b="1" dirty="0" err="1"/>
              <a:t>numpy</a:t>
            </a:r>
            <a:r>
              <a:rPr lang="en-US" altLang="ko-KR" sz="2000" b="1" dirty="0"/>
              <a:t>			1.19.5</a:t>
            </a:r>
          </a:p>
          <a:p>
            <a:r>
              <a:rPr lang="en-US" altLang="ko-KR" sz="2000" b="1" dirty="0"/>
              <a:t>pandas			1.2.4</a:t>
            </a:r>
          </a:p>
          <a:p>
            <a:r>
              <a:rPr lang="en-US" altLang="ko-KR" sz="2000" b="1" dirty="0"/>
              <a:t>matplotlib		3.4.2</a:t>
            </a:r>
          </a:p>
          <a:p>
            <a:r>
              <a:rPr lang="en-US" altLang="ko-KR" sz="2000" b="1" dirty="0" err="1">
                <a:solidFill>
                  <a:srgbClr val="C00000"/>
                </a:solidFill>
              </a:rPr>
              <a:t>mplfinance</a:t>
            </a:r>
            <a:r>
              <a:rPr lang="en-US" altLang="ko-KR" sz="2000" b="1" dirty="0">
                <a:solidFill>
                  <a:srgbClr val="C00000"/>
                </a:solidFill>
              </a:rPr>
              <a:t>		0.12.7</a:t>
            </a:r>
          </a:p>
          <a:p>
            <a:r>
              <a:rPr lang="en-US" altLang="ko-KR" sz="2000" b="1" dirty="0"/>
              <a:t>pyqt5			5.15.4</a:t>
            </a:r>
          </a:p>
          <a:p>
            <a:r>
              <a:rPr lang="en-US" altLang="ko-KR" sz="2000" b="1" dirty="0"/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5BB71D-1FF6-4543-8AFB-158D1C2E34BD}"/>
              </a:ext>
            </a:extLst>
          </p:cNvPr>
          <p:cNvSpPr txBox="1"/>
          <p:nvPr/>
        </p:nvSpPr>
        <p:spPr>
          <a:xfrm>
            <a:off x="6837698" y="5394887"/>
            <a:ext cx="281333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alpha val="15000"/>
                  </a:schemeClr>
                </a:solidFill>
              </a:rPr>
              <a:t>PACKAGES 1_v1</a:t>
            </a:r>
          </a:p>
          <a:p>
            <a:r>
              <a:rPr lang="en-US" altLang="ko-KR" sz="2000" b="1" dirty="0" err="1">
                <a:solidFill>
                  <a:schemeClr val="tx1">
                    <a:alpha val="15000"/>
                  </a:schemeClr>
                </a:solidFill>
              </a:rPr>
              <a:t>tensorflow-gpu</a:t>
            </a:r>
            <a:r>
              <a:rPr lang="en-US" altLang="ko-KR" sz="2000" b="1" dirty="0">
                <a:solidFill>
                  <a:schemeClr val="tx1">
                    <a:alpha val="15000"/>
                  </a:schemeClr>
                </a:solidFill>
              </a:rPr>
              <a:t>	2.4.1</a:t>
            </a:r>
          </a:p>
          <a:p>
            <a:r>
              <a:rPr lang="en-US" altLang="ko-KR" sz="2000" b="1" dirty="0" err="1">
                <a:solidFill>
                  <a:schemeClr val="tx1">
                    <a:alpha val="15000"/>
                  </a:schemeClr>
                </a:solidFill>
              </a:rPr>
              <a:t>keras</a:t>
            </a:r>
            <a:r>
              <a:rPr lang="en-US" altLang="ko-KR" sz="2000" b="1" dirty="0">
                <a:solidFill>
                  <a:schemeClr val="tx1">
                    <a:alpha val="15000"/>
                  </a:schemeClr>
                </a:solidFill>
              </a:rPr>
              <a:t>			2.4.3</a:t>
            </a:r>
          </a:p>
          <a:p>
            <a:r>
              <a:rPr lang="en-US" altLang="ko-KR" sz="2000" b="1" dirty="0" err="1">
                <a:solidFill>
                  <a:schemeClr val="tx1">
                    <a:alpha val="15000"/>
                  </a:schemeClr>
                </a:solidFill>
              </a:rPr>
              <a:t>numpy</a:t>
            </a:r>
            <a:r>
              <a:rPr lang="en-US" altLang="ko-KR" sz="2000" b="1" dirty="0">
                <a:solidFill>
                  <a:schemeClr val="tx1">
                    <a:alpha val="15000"/>
                  </a:schemeClr>
                </a:solidFill>
              </a:rPr>
              <a:t>			1.19.5</a:t>
            </a:r>
          </a:p>
          <a:p>
            <a:r>
              <a:rPr lang="en-US" altLang="ko-KR" sz="2000" b="1" dirty="0">
                <a:solidFill>
                  <a:schemeClr val="tx1">
                    <a:alpha val="15000"/>
                  </a:schemeClr>
                </a:solidFill>
              </a:rPr>
              <a:t>pandas			1.2.4</a:t>
            </a:r>
          </a:p>
          <a:p>
            <a:r>
              <a:rPr lang="en-US" altLang="ko-KR" sz="2000" b="1" dirty="0">
                <a:solidFill>
                  <a:schemeClr val="tx1">
                    <a:alpha val="15000"/>
                  </a:schemeClr>
                </a:solidFill>
              </a:rPr>
              <a:t>matplotlib		3.4.2</a:t>
            </a:r>
          </a:p>
          <a:p>
            <a:r>
              <a:rPr lang="en-US" altLang="ko-KR" sz="2000" b="1" dirty="0" err="1">
                <a:solidFill>
                  <a:schemeClr val="tx1">
                    <a:alpha val="15000"/>
                  </a:schemeClr>
                </a:solidFill>
              </a:rPr>
              <a:t>mpl_finance</a:t>
            </a:r>
            <a:r>
              <a:rPr lang="en-US" altLang="ko-KR" sz="2000" b="1" dirty="0">
                <a:solidFill>
                  <a:schemeClr val="tx1">
                    <a:alpha val="15000"/>
                  </a:schemeClr>
                </a:solidFill>
              </a:rPr>
              <a:t>		0.12.7</a:t>
            </a:r>
          </a:p>
          <a:p>
            <a:r>
              <a:rPr lang="en-US" altLang="ko-KR" sz="2000" b="1" dirty="0">
                <a:solidFill>
                  <a:schemeClr val="tx1">
                    <a:alpha val="15000"/>
                  </a:schemeClr>
                </a:solidFill>
              </a:rPr>
              <a:t>pyqt5			5.15.4</a:t>
            </a:r>
          </a:p>
          <a:p>
            <a:r>
              <a:rPr lang="en-US" altLang="ko-KR" sz="2000" b="1" dirty="0">
                <a:solidFill>
                  <a:schemeClr val="tx1">
                    <a:alpha val="15000"/>
                  </a:schemeClr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79B9D1-1C55-4CC3-8872-BFC63E475FB0}"/>
              </a:ext>
            </a:extLst>
          </p:cNvPr>
          <p:cNvSpPr txBox="1"/>
          <p:nvPr/>
        </p:nvSpPr>
        <p:spPr>
          <a:xfrm>
            <a:off x="7260893" y="5844328"/>
            <a:ext cx="281333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alpha val="10000"/>
                  </a:schemeClr>
                </a:solidFill>
              </a:rPr>
              <a:t>PACKAGES 1_v1</a:t>
            </a:r>
          </a:p>
          <a:p>
            <a:r>
              <a:rPr lang="en-US" altLang="ko-KR" sz="2000" b="1" dirty="0" err="1">
                <a:solidFill>
                  <a:schemeClr val="tx1">
                    <a:alpha val="10000"/>
                  </a:schemeClr>
                </a:solidFill>
              </a:rPr>
              <a:t>tensorflow-gpu</a:t>
            </a:r>
            <a:r>
              <a:rPr lang="en-US" altLang="ko-KR" sz="2000" b="1" dirty="0">
                <a:solidFill>
                  <a:schemeClr val="tx1">
                    <a:alpha val="10000"/>
                  </a:schemeClr>
                </a:solidFill>
              </a:rPr>
              <a:t>	2.4.1</a:t>
            </a:r>
          </a:p>
          <a:p>
            <a:r>
              <a:rPr lang="en-US" altLang="ko-KR" sz="2000" b="1" dirty="0" err="1">
                <a:solidFill>
                  <a:schemeClr val="tx1">
                    <a:alpha val="10000"/>
                  </a:schemeClr>
                </a:solidFill>
              </a:rPr>
              <a:t>keras</a:t>
            </a:r>
            <a:r>
              <a:rPr lang="en-US" altLang="ko-KR" sz="2000" b="1" dirty="0">
                <a:solidFill>
                  <a:schemeClr val="tx1">
                    <a:alpha val="10000"/>
                  </a:schemeClr>
                </a:solidFill>
              </a:rPr>
              <a:t>			2.4.3</a:t>
            </a:r>
          </a:p>
          <a:p>
            <a:r>
              <a:rPr lang="en-US" altLang="ko-KR" sz="2000" b="1" dirty="0" err="1">
                <a:solidFill>
                  <a:schemeClr val="tx1">
                    <a:alpha val="10000"/>
                  </a:schemeClr>
                </a:solidFill>
              </a:rPr>
              <a:t>numpy</a:t>
            </a:r>
            <a:r>
              <a:rPr lang="en-US" altLang="ko-KR" sz="2000" b="1" dirty="0">
                <a:solidFill>
                  <a:schemeClr val="tx1">
                    <a:alpha val="10000"/>
                  </a:schemeClr>
                </a:solidFill>
              </a:rPr>
              <a:t>			1.20.1</a:t>
            </a:r>
          </a:p>
          <a:p>
            <a:r>
              <a:rPr lang="en-US" altLang="ko-KR" sz="2000" b="1" dirty="0">
                <a:solidFill>
                  <a:schemeClr val="tx1">
                    <a:alpha val="10000"/>
                  </a:schemeClr>
                </a:solidFill>
              </a:rPr>
              <a:t>pandas			1.2.4</a:t>
            </a:r>
          </a:p>
          <a:p>
            <a:r>
              <a:rPr lang="en-US" altLang="ko-KR" sz="2000" b="1" dirty="0">
                <a:solidFill>
                  <a:schemeClr val="tx1">
                    <a:alpha val="10000"/>
                  </a:schemeClr>
                </a:solidFill>
              </a:rPr>
              <a:t>matplotlib		3.4.2</a:t>
            </a:r>
          </a:p>
          <a:p>
            <a:r>
              <a:rPr lang="en-US" altLang="ko-KR" sz="2000" b="1" dirty="0" err="1">
                <a:solidFill>
                  <a:schemeClr val="tx1">
                    <a:alpha val="10000"/>
                  </a:schemeClr>
                </a:solidFill>
              </a:rPr>
              <a:t>mpl_finance</a:t>
            </a:r>
            <a:r>
              <a:rPr lang="en-US" altLang="ko-KR" sz="2000" b="1" dirty="0">
                <a:solidFill>
                  <a:schemeClr val="tx1">
                    <a:alpha val="10000"/>
                  </a:schemeClr>
                </a:solidFill>
              </a:rPr>
              <a:t>		0.12.7</a:t>
            </a:r>
          </a:p>
          <a:p>
            <a:r>
              <a:rPr lang="en-US" altLang="ko-KR" sz="2000" b="1" dirty="0">
                <a:solidFill>
                  <a:schemeClr val="tx1">
                    <a:alpha val="10000"/>
                  </a:schemeClr>
                </a:solidFill>
              </a:rPr>
              <a:t>pyqt5			5.15.4</a:t>
            </a:r>
          </a:p>
          <a:p>
            <a:r>
              <a:rPr lang="en-US" altLang="ko-KR" sz="2000" b="1" dirty="0">
                <a:solidFill>
                  <a:schemeClr val="tx1">
                    <a:alpha val="10000"/>
                  </a:schemeClr>
                </a:solidFill>
              </a:rPr>
              <a:t>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1F91CA-4F63-488D-8900-403B95058EFF}"/>
              </a:ext>
            </a:extLst>
          </p:cNvPr>
          <p:cNvSpPr txBox="1"/>
          <p:nvPr/>
        </p:nvSpPr>
        <p:spPr>
          <a:xfrm>
            <a:off x="7636934" y="6271744"/>
            <a:ext cx="281333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alpha val="5000"/>
                  </a:schemeClr>
                </a:solidFill>
              </a:rPr>
              <a:t>PACKAGES 1_v1</a:t>
            </a:r>
          </a:p>
          <a:p>
            <a:r>
              <a:rPr lang="en-US" altLang="ko-KR" sz="2000" b="1" dirty="0" err="1">
                <a:solidFill>
                  <a:schemeClr val="tx1">
                    <a:alpha val="5000"/>
                  </a:schemeClr>
                </a:solidFill>
              </a:rPr>
              <a:t>tensorflow-gpu</a:t>
            </a:r>
            <a:r>
              <a:rPr lang="en-US" altLang="ko-KR" sz="2000" b="1" dirty="0">
                <a:solidFill>
                  <a:schemeClr val="tx1">
                    <a:alpha val="5000"/>
                  </a:schemeClr>
                </a:solidFill>
              </a:rPr>
              <a:t>	2.2.0</a:t>
            </a:r>
          </a:p>
          <a:p>
            <a:r>
              <a:rPr lang="en-US" altLang="ko-KR" sz="2000" b="1" dirty="0" err="1">
                <a:solidFill>
                  <a:schemeClr val="tx1">
                    <a:alpha val="5000"/>
                  </a:schemeClr>
                </a:solidFill>
              </a:rPr>
              <a:t>keras</a:t>
            </a:r>
            <a:r>
              <a:rPr lang="en-US" altLang="ko-KR" sz="2000" b="1" dirty="0">
                <a:solidFill>
                  <a:schemeClr val="tx1">
                    <a:alpha val="5000"/>
                  </a:schemeClr>
                </a:solidFill>
              </a:rPr>
              <a:t>			2.4.3</a:t>
            </a:r>
          </a:p>
          <a:p>
            <a:r>
              <a:rPr lang="en-US" altLang="ko-KR" sz="2000" b="1" dirty="0" err="1">
                <a:solidFill>
                  <a:schemeClr val="tx1">
                    <a:alpha val="5000"/>
                  </a:schemeClr>
                </a:solidFill>
              </a:rPr>
              <a:t>numpy</a:t>
            </a:r>
            <a:r>
              <a:rPr lang="en-US" altLang="ko-KR" sz="2000" b="1" dirty="0">
                <a:solidFill>
                  <a:schemeClr val="tx1">
                    <a:alpha val="5000"/>
                  </a:schemeClr>
                </a:solidFill>
              </a:rPr>
              <a:t>			1.20.1</a:t>
            </a:r>
          </a:p>
          <a:p>
            <a:r>
              <a:rPr lang="en-US" altLang="ko-KR" sz="2000" b="1" dirty="0">
                <a:solidFill>
                  <a:schemeClr val="tx1">
                    <a:alpha val="5000"/>
                  </a:schemeClr>
                </a:solidFill>
              </a:rPr>
              <a:t>pandas			1.2.4</a:t>
            </a:r>
          </a:p>
          <a:p>
            <a:r>
              <a:rPr lang="en-US" altLang="ko-KR" sz="2000" b="1" dirty="0">
                <a:solidFill>
                  <a:schemeClr val="tx1">
                    <a:alpha val="5000"/>
                  </a:schemeClr>
                </a:solidFill>
              </a:rPr>
              <a:t>matplotlib		3.4.2</a:t>
            </a:r>
          </a:p>
          <a:p>
            <a:r>
              <a:rPr lang="en-US" altLang="ko-KR" sz="2000" b="1" dirty="0" err="1">
                <a:solidFill>
                  <a:schemeClr val="tx1">
                    <a:alpha val="5000"/>
                  </a:schemeClr>
                </a:solidFill>
              </a:rPr>
              <a:t>mpl_finance</a:t>
            </a:r>
            <a:r>
              <a:rPr lang="en-US" altLang="ko-KR" sz="2000" b="1" dirty="0">
                <a:solidFill>
                  <a:schemeClr val="tx1">
                    <a:alpha val="5000"/>
                  </a:schemeClr>
                </a:solidFill>
              </a:rPr>
              <a:t>		0.12.7</a:t>
            </a:r>
          </a:p>
          <a:p>
            <a:r>
              <a:rPr lang="en-US" altLang="ko-KR" sz="2000" b="1" dirty="0">
                <a:solidFill>
                  <a:schemeClr val="tx1">
                    <a:alpha val="5000"/>
                  </a:schemeClr>
                </a:solidFill>
              </a:rPr>
              <a:t>pyqt5			5.15.4</a:t>
            </a:r>
          </a:p>
          <a:p>
            <a:r>
              <a:rPr lang="en-US" altLang="ko-KR" sz="2000" b="1" dirty="0">
                <a:solidFill>
                  <a:schemeClr val="tx1">
                    <a:alpha val="5000"/>
                  </a:schemeClr>
                </a:solidFill>
              </a:rPr>
              <a:t>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754E71-6181-462D-9D56-1E83B30554C2}"/>
              </a:ext>
            </a:extLst>
          </p:cNvPr>
          <p:cNvSpPr txBox="1"/>
          <p:nvPr/>
        </p:nvSpPr>
        <p:spPr>
          <a:xfrm>
            <a:off x="14879011" y="5374876"/>
            <a:ext cx="302037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alpha val="15000"/>
                  </a:schemeClr>
                </a:solidFill>
              </a:rPr>
              <a:t>PACKAGES 2</a:t>
            </a:r>
          </a:p>
          <a:p>
            <a:r>
              <a:rPr lang="en-US" altLang="ko-KR" sz="2000" b="1" dirty="0" err="1">
                <a:solidFill>
                  <a:schemeClr val="tx1">
                    <a:alpha val="15000"/>
                  </a:schemeClr>
                </a:solidFill>
              </a:rPr>
              <a:t>pykiwoom</a:t>
            </a:r>
            <a:r>
              <a:rPr lang="en-US" altLang="ko-KR" sz="2000" b="1" dirty="0">
                <a:solidFill>
                  <a:schemeClr val="tx1">
                    <a:alpha val="15000"/>
                  </a:schemeClr>
                </a:solidFill>
              </a:rPr>
              <a:t>			0.0.6</a:t>
            </a:r>
          </a:p>
          <a:p>
            <a:r>
              <a:rPr lang="en-US" altLang="ko-KR" sz="2000" b="1" dirty="0" err="1">
                <a:solidFill>
                  <a:schemeClr val="tx1">
                    <a:alpha val="15000"/>
                  </a:schemeClr>
                </a:solidFill>
              </a:rPr>
              <a:t>numpy</a:t>
            </a:r>
            <a:r>
              <a:rPr lang="en-US" altLang="ko-KR" sz="2000" b="1" dirty="0">
                <a:solidFill>
                  <a:schemeClr val="tx1">
                    <a:alpha val="15000"/>
                  </a:schemeClr>
                </a:solidFill>
              </a:rPr>
              <a:t>			1.20.2</a:t>
            </a:r>
          </a:p>
          <a:p>
            <a:r>
              <a:rPr lang="en-US" altLang="ko-KR" sz="2000" b="1" dirty="0">
                <a:solidFill>
                  <a:schemeClr val="tx1">
                    <a:alpha val="15000"/>
                  </a:schemeClr>
                </a:solidFill>
              </a:rPr>
              <a:t>pandas			1.2.4</a:t>
            </a:r>
          </a:p>
          <a:p>
            <a:r>
              <a:rPr lang="en-US" altLang="ko-KR" sz="2000" b="1" dirty="0">
                <a:solidFill>
                  <a:schemeClr val="tx1">
                    <a:alpha val="15000"/>
                  </a:schemeClr>
                </a:solidFill>
              </a:rPr>
              <a:t>pyqt5			5.15.4</a:t>
            </a:r>
          </a:p>
          <a:p>
            <a:r>
              <a:rPr lang="en-US" altLang="ko-KR" sz="2000" b="1" dirty="0">
                <a:solidFill>
                  <a:schemeClr val="tx1">
                    <a:alpha val="15000"/>
                  </a:schemeClr>
                </a:solidFill>
              </a:rPr>
              <a:t>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78E2CB-51C6-4394-B25A-094E57657157}"/>
              </a:ext>
            </a:extLst>
          </p:cNvPr>
          <p:cNvSpPr txBox="1"/>
          <p:nvPr/>
        </p:nvSpPr>
        <p:spPr>
          <a:xfrm>
            <a:off x="6837698" y="9318181"/>
            <a:ext cx="281333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alpha val="15000"/>
                  </a:schemeClr>
                </a:solidFill>
              </a:rPr>
              <a:t>PACKAGES 1_v2</a:t>
            </a:r>
          </a:p>
          <a:p>
            <a:r>
              <a:rPr lang="en-US" altLang="ko-KR" sz="2000" b="1" dirty="0" err="1">
                <a:solidFill>
                  <a:schemeClr val="tx1">
                    <a:alpha val="15000"/>
                  </a:schemeClr>
                </a:solidFill>
              </a:rPr>
              <a:t>tensorflow-gpu</a:t>
            </a:r>
            <a:r>
              <a:rPr lang="en-US" altLang="ko-KR" sz="2000" b="1" dirty="0">
                <a:solidFill>
                  <a:schemeClr val="tx1">
                    <a:alpha val="15000"/>
                  </a:schemeClr>
                </a:solidFill>
              </a:rPr>
              <a:t>	2.4.1</a:t>
            </a:r>
          </a:p>
          <a:p>
            <a:r>
              <a:rPr lang="en-US" altLang="ko-KR" sz="2000" b="1" dirty="0" err="1">
                <a:solidFill>
                  <a:schemeClr val="tx1">
                    <a:alpha val="15000"/>
                  </a:schemeClr>
                </a:solidFill>
              </a:rPr>
              <a:t>keras</a:t>
            </a:r>
            <a:r>
              <a:rPr lang="en-US" altLang="ko-KR" sz="2000" b="1" dirty="0">
                <a:solidFill>
                  <a:schemeClr val="tx1">
                    <a:alpha val="15000"/>
                  </a:schemeClr>
                </a:solidFill>
              </a:rPr>
              <a:t>			2.4.3</a:t>
            </a:r>
          </a:p>
          <a:p>
            <a:r>
              <a:rPr lang="en-US" altLang="ko-KR" sz="2000" b="1" dirty="0" err="1">
                <a:solidFill>
                  <a:schemeClr val="tx1">
                    <a:alpha val="15000"/>
                  </a:schemeClr>
                </a:solidFill>
              </a:rPr>
              <a:t>numpy</a:t>
            </a:r>
            <a:r>
              <a:rPr lang="en-US" altLang="ko-KR" sz="2000" b="1" dirty="0">
                <a:solidFill>
                  <a:schemeClr val="tx1">
                    <a:alpha val="15000"/>
                  </a:schemeClr>
                </a:solidFill>
              </a:rPr>
              <a:t>			1.20.1</a:t>
            </a:r>
          </a:p>
          <a:p>
            <a:r>
              <a:rPr lang="en-US" altLang="ko-KR" sz="2000" b="1" dirty="0">
                <a:solidFill>
                  <a:schemeClr val="tx1">
                    <a:alpha val="15000"/>
                  </a:schemeClr>
                </a:solidFill>
              </a:rPr>
              <a:t>pandas			1.2.4</a:t>
            </a:r>
          </a:p>
          <a:p>
            <a:r>
              <a:rPr lang="en-US" altLang="ko-KR" sz="2000" b="1" dirty="0">
                <a:solidFill>
                  <a:schemeClr val="tx1">
                    <a:alpha val="15000"/>
                  </a:schemeClr>
                </a:solidFill>
              </a:rPr>
              <a:t>matplotlib		3.4.2</a:t>
            </a:r>
          </a:p>
          <a:p>
            <a:r>
              <a:rPr lang="en-US" altLang="ko-KR" sz="2000" b="1" dirty="0" err="1">
                <a:solidFill>
                  <a:schemeClr val="tx1">
                    <a:alpha val="15000"/>
                  </a:schemeClr>
                </a:solidFill>
              </a:rPr>
              <a:t>mpl_finance</a:t>
            </a:r>
            <a:r>
              <a:rPr lang="en-US" altLang="ko-KR" sz="2000" b="1" dirty="0">
                <a:solidFill>
                  <a:schemeClr val="tx1">
                    <a:alpha val="15000"/>
                  </a:schemeClr>
                </a:solidFill>
              </a:rPr>
              <a:t>		0.12.7</a:t>
            </a:r>
          </a:p>
          <a:p>
            <a:r>
              <a:rPr lang="en-US" altLang="ko-KR" sz="2000" b="1" dirty="0">
                <a:solidFill>
                  <a:schemeClr val="tx1">
                    <a:alpha val="15000"/>
                  </a:schemeClr>
                </a:solidFill>
              </a:rPr>
              <a:t>pyqt5			5.15.4</a:t>
            </a:r>
          </a:p>
          <a:p>
            <a:r>
              <a:rPr lang="en-US" altLang="ko-KR" sz="2000" b="1" dirty="0">
                <a:solidFill>
                  <a:schemeClr val="tx1">
                    <a:alpha val="15000"/>
                  </a:schemeClr>
                </a:solidFill>
              </a:rPr>
              <a:t>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7AC791-0B1E-481F-B9EC-D9FB40DF0AEE}"/>
              </a:ext>
            </a:extLst>
          </p:cNvPr>
          <p:cNvSpPr txBox="1"/>
          <p:nvPr/>
        </p:nvSpPr>
        <p:spPr>
          <a:xfrm>
            <a:off x="7207864" y="11525468"/>
            <a:ext cx="281333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alpha val="10000"/>
                  </a:schemeClr>
                </a:solidFill>
              </a:rPr>
              <a:t>PACKAGES 1_v2</a:t>
            </a:r>
          </a:p>
          <a:p>
            <a:r>
              <a:rPr lang="en-US" altLang="ko-KR" sz="2000" b="1" dirty="0" err="1">
                <a:solidFill>
                  <a:schemeClr val="tx1">
                    <a:alpha val="10000"/>
                  </a:schemeClr>
                </a:solidFill>
              </a:rPr>
              <a:t>tensorflow-gpu</a:t>
            </a:r>
            <a:r>
              <a:rPr lang="en-US" altLang="ko-KR" sz="2000" b="1" dirty="0">
                <a:solidFill>
                  <a:schemeClr val="tx1">
                    <a:alpha val="10000"/>
                  </a:schemeClr>
                </a:solidFill>
              </a:rPr>
              <a:t>	2.2.0</a:t>
            </a:r>
          </a:p>
          <a:p>
            <a:r>
              <a:rPr lang="en-US" altLang="ko-KR" sz="2000" b="1" dirty="0" err="1">
                <a:solidFill>
                  <a:schemeClr val="tx1">
                    <a:alpha val="10000"/>
                  </a:schemeClr>
                </a:solidFill>
              </a:rPr>
              <a:t>keras</a:t>
            </a:r>
            <a:r>
              <a:rPr lang="en-US" altLang="ko-KR" sz="2000" b="1" dirty="0">
                <a:solidFill>
                  <a:schemeClr val="tx1">
                    <a:alpha val="10000"/>
                  </a:schemeClr>
                </a:solidFill>
              </a:rPr>
              <a:t>			2.4.3</a:t>
            </a:r>
          </a:p>
          <a:p>
            <a:r>
              <a:rPr lang="en-US" altLang="ko-KR" sz="2000" b="1" dirty="0" err="1">
                <a:solidFill>
                  <a:schemeClr val="tx1">
                    <a:alpha val="10000"/>
                  </a:schemeClr>
                </a:solidFill>
              </a:rPr>
              <a:t>numpy</a:t>
            </a:r>
            <a:r>
              <a:rPr lang="en-US" altLang="ko-KR" sz="2000" b="1" dirty="0">
                <a:solidFill>
                  <a:schemeClr val="tx1">
                    <a:alpha val="10000"/>
                  </a:schemeClr>
                </a:solidFill>
              </a:rPr>
              <a:t>			1.20.1</a:t>
            </a:r>
          </a:p>
          <a:p>
            <a:r>
              <a:rPr lang="en-US" altLang="ko-KR" sz="2000" b="1" dirty="0">
                <a:solidFill>
                  <a:schemeClr val="tx1">
                    <a:alpha val="10000"/>
                  </a:schemeClr>
                </a:solidFill>
              </a:rPr>
              <a:t>pandas			1.2.4</a:t>
            </a:r>
          </a:p>
          <a:p>
            <a:r>
              <a:rPr lang="en-US" altLang="ko-KR" sz="2000" b="1" dirty="0">
                <a:solidFill>
                  <a:schemeClr val="tx1">
                    <a:alpha val="10000"/>
                  </a:schemeClr>
                </a:solidFill>
              </a:rPr>
              <a:t>matplotlib		3.4.2</a:t>
            </a:r>
          </a:p>
          <a:p>
            <a:r>
              <a:rPr lang="en-US" altLang="ko-KR" sz="2000" b="1" dirty="0" err="1">
                <a:solidFill>
                  <a:schemeClr val="tx1">
                    <a:alpha val="10000"/>
                  </a:schemeClr>
                </a:solidFill>
              </a:rPr>
              <a:t>mpl_finance</a:t>
            </a:r>
            <a:r>
              <a:rPr lang="en-US" altLang="ko-KR" sz="2000" b="1" dirty="0">
                <a:solidFill>
                  <a:schemeClr val="tx1">
                    <a:alpha val="10000"/>
                  </a:schemeClr>
                </a:solidFill>
              </a:rPr>
              <a:t>		0.12.7</a:t>
            </a:r>
          </a:p>
          <a:p>
            <a:r>
              <a:rPr lang="en-US" altLang="ko-KR" sz="2000" b="1" dirty="0">
                <a:solidFill>
                  <a:schemeClr val="tx1">
                    <a:alpha val="10000"/>
                  </a:schemeClr>
                </a:solidFill>
              </a:rPr>
              <a:t>pyqt5			5.15.4</a:t>
            </a:r>
          </a:p>
          <a:p>
            <a:r>
              <a:rPr lang="en-US" altLang="ko-KR" sz="2000" b="1" dirty="0">
                <a:solidFill>
                  <a:schemeClr val="tx1">
                    <a:alpha val="10000"/>
                  </a:schemeClr>
                </a:solidFill>
              </a:rPr>
              <a:t>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0670AC-BA51-4426-AE48-A5C496DC2570}"/>
              </a:ext>
            </a:extLst>
          </p:cNvPr>
          <p:cNvSpPr txBox="1"/>
          <p:nvPr/>
        </p:nvSpPr>
        <p:spPr>
          <a:xfrm>
            <a:off x="6189812" y="4203738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ED7D31"/>
                </a:solidFill>
              </a:rPr>
              <a:t>모델학습 환경</a:t>
            </a:r>
            <a:endParaRPr lang="en-US" altLang="ko-KR" sz="2000" b="1" dirty="0">
              <a:solidFill>
                <a:srgbClr val="ED7D3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3922C4-19CB-4A9F-985A-94F40CB03E80}"/>
              </a:ext>
            </a:extLst>
          </p:cNvPr>
          <p:cNvSpPr txBox="1"/>
          <p:nvPr/>
        </p:nvSpPr>
        <p:spPr>
          <a:xfrm>
            <a:off x="14357324" y="4168086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3ACE01"/>
                </a:solidFill>
              </a:rPr>
              <a:t>트레이딩 환경</a:t>
            </a:r>
            <a:endParaRPr lang="en-US" altLang="ko-KR" sz="2000" b="1" dirty="0">
              <a:solidFill>
                <a:srgbClr val="3ACE01"/>
              </a:solidFill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122B2009-FBC7-4F26-9652-C3BF17B84E6F}"/>
              </a:ext>
            </a:extLst>
          </p:cNvPr>
          <p:cNvSpPr txBox="1">
            <a:spLocks/>
          </p:cNvSpPr>
          <p:nvPr/>
        </p:nvSpPr>
        <p:spPr>
          <a:xfrm>
            <a:off x="560814" y="521994"/>
            <a:ext cx="8971422" cy="17611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4800" b="1" dirty="0"/>
              <a:t>3. </a:t>
            </a:r>
            <a:r>
              <a:rPr lang="ko-KR" altLang="en-US" sz="4800" b="1" dirty="0"/>
              <a:t>프로젝트 과정</a:t>
            </a:r>
            <a:endParaRPr lang="en-US" altLang="ko-KR" sz="4800" b="1" dirty="0"/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ko-KR" altLang="en-US" sz="3600" b="1" dirty="0"/>
              <a:t>개발 환경 세팅</a:t>
            </a:r>
            <a:endParaRPr lang="en-US" altLang="ko-KR" sz="3600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D45719-36F2-4D73-8990-BFC4903076C6}"/>
              </a:ext>
            </a:extLst>
          </p:cNvPr>
          <p:cNvSpPr/>
          <p:nvPr/>
        </p:nvSpPr>
        <p:spPr>
          <a:xfrm>
            <a:off x="6332058" y="4664025"/>
            <a:ext cx="4278253" cy="9753599"/>
          </a:xfrm>
          <a:prstGeom prst="rect">
            <a:avLst/>
          </a:prstGeom>
          <a:noFill/>
          <a:ln w="698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848CE8F-7E10-4CDE-9ACE-B82E80014914}"/>
              </a:ext>
            </a:extLst>
          </p:cNvPr>
          <p:cNvSpPr/>
          <p:nvPr/>
        </p:nvSpPr>
        <p:spPr>
          <a:xfrm>
            <a:off x="14485837" y="4664023"/>
            <a:ext cx="4278253" cy="9753599"/>
          </a:xfrm>
          <a:prstGeom prst="rect">
            <a:avLst/>
          </a:prstGeom>
          <a:noFill/>
          <a:ln w="69850">
            <a:solidFill>
              <a:srgbClr val="3ACE0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623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31184CC3-259D-49A2-96E6-F6CBE734B61B}"/>
              </a:ext>
            </a:extLst>
          </p:cNvPr>
          <p:cNvSpPr txBox="1"/>
          <p:nvPr/>
        </p:nvSpPr>
        <p:spPr>
          <a:xfrm>
            <a:off x="2269087" y="3736788"/>
            <a:ext cx="45191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3ACE01"/>
                </a:solidFill>
              </a:rPr>
              <a:t>트레이딩 시스템 </a:t>
            </a:r>
            <a:r>
              <a:rPr lang="ko-KR" altLang="en-US" sz="2000" b="1" dirty="0"/>
              <a:t>베이스라인 코드 분석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FCB4541-11C5-4989-BB2A-61EBEB9CC8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12"/>
          <a:stretch/>
        </p:blipFill>
        <p:spPr>
          <a:xfrm>
            <a:off x="10596235" y="0"/>
            <a:ext cx="10620374" cy="1511935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7F9FE4A-9222-4344-A26D-9894DD711BA4}"/>
              </a:ext>
            </a:extLst>
          </p:cNvPr>
          <p:cNvSpPr/>
          <p:nvPr/>
        </p:nvSpPr>
        <p:spPr>
          <a:xfrm>
            <a:off x="10620376" y="0"/>
            <a:ext cx="10620374" cy="1511935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F8550B3-CEBF-4150-9517-F531BF730A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56" b="39142"/>
          <a:stretch/>
        </p:blipFill>
        <p:spPr>
          <a:xfrm>
            <a:off x="2407375" y="4136898"/>
            <a:ext cx="5484372" cy="778616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8E3149C-BBCB-4306-B8E9-1D3F0986FF2A}"/>
              </a:ext>
            </a:extLst>
          </p:cNvPr>
          <p:cNvSpPr/>
          <p:nvPr/>
        </p:nvSpPr>
        <p:spPr>
          <a:xfrm>
            <a:off x="2407375" y="4136898"/>
            <a:ext cx="5484372" cy="7786161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0546A7E-2893-4E05-B30D-993EBABA6B02}"/>
              </a:ext>
            </a:extLst>
          </p:cNvPr>
          <p:cNvCxnSpPr>
            <a:cxnSpLocks/>
          </p:cNvCxnSpPr>
          <p:nvPr/>
        </p:nvCxnSpPr>
        <p:spPr>
          <a:xfrm>
            <a:off x="8134066" y="11696131"/>
            <a:ext cx="2142698" cy="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DA34AEAE-FCDF-452B-9968-7A275015B1A8}"/>
              </a:ext>
            </a:extLst>
          </p:cNvPr>
          <p:cNvCxnSpPr>
            <a:cxnSpLocks/>
          </p:cNvCxnSpPr>
          <p:nvPr/>
        </p:nvCxnSpPr>
        <p:spPr>
          <a:xfrm flipV="1">
            <a:off x="8134066" y="8147713"/>
            <a:ext cx="2142698" cy="2019869"/>
          </a:xfrm>
          <a:prstGeom prst="bentConnector3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565B4B7-48B6-4AF6-A925-87759793C00E}"/>
              </a:ext>
            </a:extLst>
          </p:cNvPr>
          <p:cNvSpPr txBox="1"/>
          <p:nvPr/>
        </p:nvSpPr>
        <p:spPr>
          <a:xfrm>
            <a:off x="2310030" y="12272386"/>
            <a:ext cx="76653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skyrocket.py		: </a:t>
            </a:r>
            <a:r>
              <a:rPr lang="ko-KR" altLang="en-US" sz="2000" b="1" dirty="0" err="1"/>
              <a:t>급등주</a:t>
            </a:r>
            <a:r>
              <a:rPr lang="ko-KR" altLang="en-US" sz="2000" b="1" dirty="0"/>
              <a:t> 포착 알고리즘</a:t>
            </a:r>
            <a:endParaRPr lang="en-US" altLang="ko-KR" sz="2000" b="1" dirty="0"/>
          </a:p>
          <a:p>
            <a:r>
              <a:rPr lang="en-US" altLang="ko-KR" sz="2000" b="1" dirty="0"/>
              <a:t>kiwoom.py		: </a:t>
            </a:r>
            <a:r>
              <a:rPr lang="ko-KR" altLang="en-US" sz="2000" b="1" dirty="0" err="1"/>
              <a:t>키움증권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API </a:t>
            </a:r>
            <a:r>
              <a:rPr lang="ko-KR" altLang="en-US" sz="2000" b="1" dirty="0"/>
              <a:t>를 통해 필요한 호출 전송</a:t>
            </a:r>
            <a:endParaRPr lang="en-US" altLang="ko-KR" sz="2000" b="1" dirty="0"/>
          </a:p>
          <a:p>
            <a:r>
              <a:rPr lang="en-US" altLang="ko-KR" sz="2000" b="1" dirty="0"/>
              <a:t>make_list.py 	: </a:t>
            </a:r>
            <a:r>
              <a:rPr lang="ko-KR" altLang="en-US" sz="2000" b="1" dirty="0"/>
              <a:t>매매리스트를 포함하여 기본 </a:t>
            </a:r>
            <a:r>
              <a:rPr lang="en-US" altLang="ko-KR" sz="2000" b="1" dirty="0"/>
              <a:t>app </a:t>
            </a:r>
            <a:r>
              <a:rPr lang="ko-KR" altLang="en-US" sz="2000" b="1" dirty="0"/>
              <a:t>실행</a:t>
            </a:r>
            <a:endParaRPr lang="en-US" altLang="ko-KR" sz="2000" b="1" dirty="0"/>
          </a:p>
          <a:p>
            <a:r>
              <a:rPr lang="en-US" altLang="ko-KR" sz="2000" b="1" dirty="0"/>
              <a:t>trading.py		: 32bit </a:t>
            </a:r>
            <a:r>
              <a:rPr lang="ko-KR" altLang="en-US" sz="2000" b="1" dirty="0"/>
              <a:t>환경에서 </a:t>
            </a:r>
            <a:r>
              <a:rPr lang="en-US" altLang="ko-KR" sz="2000" b="1" dirty="0" err="1"/>
              <a:t>kiwoom</a:t>
            </a:r>
            <a:r>
              <a:rPr lang="en-US" altLang="ko-KR" sz="2000" b="1" dirty="0"/>
              <a:t> API </a:t>
            </a:r>
            <a:r>
              <a:rPr lang="ko-KR" altLang="en-US" sz="2000" b="1" dirty="0"/>
              <a:t>를 통해 매매주문 수행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63BA182-0D48-44C3-9D4D-47C17FE697A5}"/>
              </a:ext>
            </a:extLst>
          </p:cNvPr>
          <p:cNvSpPr txBox="1">
            <a:spLocks/>
          </p:cNvSpPr>
          <p:nvPr/>
        </p:nvSpPr>
        <p:spPr>
          <a:xfrm>
            <a:off x="560814" y="521994"/>
            <a:ext cx="8971422" cy="17611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4800" b="1" dirty="0"/>
              <a:t>3. </a:t>
            </a:r>
            <a:r>
              <a:rPr lang="ko-KR" altLang="en-US" sz="4800" b="1" dirty="0"/>
              <a:t>프로젝트 과정</a:t>
            </a:r>
            <a:endParaRPr lang="en-US" altLang="ko-KR" sz="4800" b="1" dirty="0"/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ko-KR" altLang="en-US" sz="3600" b="1" dirty="0"/>
              <a:t>베이스라인 코드</a:t>
            </a:r>
            <a:endParaRPr lang="en-US" altLang="ko-KR" sz="3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DCD3CE-C5B6-4FEC-AB85-44967D79C87B}"/>
              </a:ext>
            </a:extLst>
          </p:cNvPr>
          <p:cNvSpPr txBox="1"/>
          <p:nvPr/>
        </p:nvSpPr>
        <p:spPr>
          <a:xfrm>
            <a:off x="177420" y="14597356"/>
            <a:ext cx="539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https://github.com/100th/AjouStock </a:t>
            </a:r>
            <a:r>
              <a:rPr lang="ko-KR" altLang="en-US" dirty="0"/>
              <a:t>의 트레이딩 파트</a:t>
            </a:r>
          </a:p>
        </p:txBody>
      </p:sp>
    </p:spTree>
    <p:extLst>
      <p:ext uri="{BB962C8B-B14F-4D97-AF65-F5344CB8AC3E}">
        <p14:creationId xmlns:p14="http://schemas.microsoft.com/office/powerpoint/2010/main" val="3962754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A46EEAF-C970-4C6F-A283-1DC58E829A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" t="10805" r="39672" b="11532"/>
          <a:stretch/>
        </p:blipFill>
        <p:spPr>
          <a:xfrm>
            <a:off x="11074796" y="7763575"/>
            <a:ext cx="9711529" cy="68546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116FA5-4644-4EAE-ABE4-745E403CF0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259" r="32982" b="4414"/>
          <a:stretch/>
        </p:blipFill>
        <p:spPr>
          <a:xfrm>
            <a:off x="11074797" y="501116"/>
            <a:ext cx="9711529" cy="685465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2A14357-2A4E-42E9-A0B0-4E3A5726F04B}"/>
              </a:ext>
            </a:extLst>
          </p:cNvPr>
          <p:cNvSpPr/>
          <p:nvPr/>
        </p:nvSpPr>
        <p:spPr>
          <a:xfrm>
            <a:off x="10620373" y="203900"/>
            <a:ext cx="10620374" cy="1511935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54461C-9B7A-48C9-9E79-BC58DEF583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375" y="4136897"/>
            <a:ext cx="5484371" cy="778616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B4BC2B3-E052-459E-B37A-F1828E6D22A9}"/>
              </a:ext>
            </a:extLst>
          </p:cNvPr>
          <p:cNvSpPr/>
          <p:nvPr/>
        </p:nvSpPr>
        <p:spPr>
          <a:xfrm>
            <a:off x="2407375" y="4136898"/>
            <a:ext cx="5484372" cy="7786161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646BF8-D4FC-41D5-83EB-79DB07A04773}"/>
              </a:ext>
            </a:extLst>
          </p:cNvPr>
          <p:cNvSpPr txBox="1"/>
          <p:nvPr/>
        </p:nvSpPr>
        <p:spPr>
          <a:xfrm>
            <a:off x="2310030" y="3699505"/>
            <a:ext cx="3692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ED7D31"/>
                </a:solidFill>
              </a:rPr>
              <a:t>강화학습</a:t>
            </a:r>
            <a:r>
              <a:rPr lang="ko-KR" altLang="en-US" sz="2000" b="1" dirty="0"/>
              <a:t> 베이스라인 코드 분석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531FDCC1-3B68-40CB-9B5F-089F8C9C121C}"/>
              </a:ext>
            </a:extLst>
          </p:cNvPr>
          <p:cNvSpPr/>
          <p:nvPr/>
        </p:nvSpPr>
        <p:spPr>
          <a:xfrm>
            <a:off x="15678076" y="7459336"/>
            <a:ext cx="504967" cy="2039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9CCB006-05E4-46D8-ADD0-B73148AA52D5}"/>
              </a:ext>
            </a:extLst>
          </p:cNvPr>
          <p:cNvCxnSpPr>
            <a:cxnSpLocks/>
          </p:cNvCxnSpPr>
          <p:nvPr/>
        </p:nvCxnSpPr>
        <p:spPr>
          <a:xfrm flipV="1">
            <a:off x="8184710" y="4653887"/>
            <a:ext cx="2542430" cy="2497541"/>
          </a:xfrm>
          <a:prstGeom prst="bentConnector3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99561B-F4A0-497D-A02B-2DFA31787126}"/>
              </a:ext>
            </a:extLst>
          </p:cNvPr>
          <p:cNvSpPr txBox="1"/>
          <p:nvPr/>
        </p:nvSpPr>
        <p:spPr>
          <a:xfrm>
            <a:off x="2310030" y="12272386"/>
            <a:ext cx="70070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environment.py	: </a:t>
            </a:r>
            <a:r>
              <a:rPr lang="ko-KR" altLang="en-US" sz="2000" b="1" dirty="0"/>
              <a:t>주가 데이터를 불러와 </a:t>
            </a:r>
            <a:r>
              <a:rPr lang="en-US" altLang="ko-KR" sz="2000" b="1" dirty="0"/>
              <a:t>state </a:t>
            </a:r>
            <a:r>
              <a:rPr lang="ko-KR" altLang="en-US" sz="2000" b="1" dirty="0"/>
              <a:t>정의</a:t>
            </a:r>
            <a:endParaRPr lang="en-US" altLang="ko-KR" sz="2000" b="1" dirty="0"/>
          </a:p>
          <a:p>
            <a:r>
              <a:rPr lang="en-US" altLang="ko-KR" sz="2000" b="1" dirty="0"/>
              <a:t>agent.py		: </a:t>
            </a:r>
            <a:r>
              <a:rPr lang="ko-KR" altLang="en-US" sz="2000" b="1" dirty="0"/>
              <a:t>매매 행동 </a:t>
            </a:r>
            <a:r>
              <a:rPr lang="en-US" altLang="ko-KR" sz="2000" b="1" dirty="0"/>
              <a:t>buy, sell, hold </a:t>
            </a:r>
            <a:r>
              <a:rPr lang="ko-KR" altLang="en-US" sz="2000" b="1" dirty="0"/>
              <a:t>를 정의</a:t>
            </a:r>
            <a:endParaRPr lang="en-US" altLang="ko-KR" sz="2000" b="1" dirty="0"/>
          </a:p>
          <a:p>
            <a:r>
              <a:rPr lang="en-US" altLang="ko-KR" sz="2000" b="1" dirty="0"/>
              <a:t>networks		: value </a:t>
            </a:r>
            <a:r>
              <a:rPr lang="ko-KR" altLang="en-US" sz="2000" b="1" dirty="0"/>
              <a:t>와 </a:t>
            </a:r>
            <a:r>
              <a:rPr lang="en-US" altLang="ko-KR" sz="2000" b="1" dirty="0"/>
              <a:t>policy </a:t>
            </a:r>
            <a:r>
              <a:rPr lang="ko-KR" altLang="en-US" sz="2000" b="1" dirty="0"/>
              <a:t>를 결정하는 네트워크 구성</a:t>
            </a:r>
            <a:endParaRPr lang="en-US" altLang="ko-KR" sz="2000" b="1" dirty="0"/>
          </a:p>
          <a:p>
            <a:r>
              <a:rPr lang="en-US" altLang="ko-KR" sz="2000" b="1" dirty="0"/>
              <a:t>learners			: </a:t>
            </a:r>
            <a:r>
              <a:rPr lang="ko-KR" altLang="en-US" sz="2000" b="1" dirty="0"/>
              <a:t>강화학습 환경을 정의하고 정책신경망 학습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3902B62-7089-4320-8E82-305CC548904E}"/>
              </a:ext>
            </a:extLst>
          </p:cNvPr>
          <p:cNvSpPr txBox="1">
            <a:spLocks/>
          </p:cNvSpPr>
          <p:nvPr/>
        </p:nvSpPr>
        <p:spPr>
          <a:xfrm>
            <a:off x="560814" y="521994"/>
            <a:ext cx="8971422" cy="17611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4800" b="1" dirty="0"/>
              <a:t>3. </a:t>
            </a:r>
            <a:r>
              <a:rPr lang="ko-KR" altLang="en-US" sz="4800" b="1" dirty="0"/>
              <a:t>프로젝트 과정</a:t>
            </a:r>
            <a:endParaRPr lang="en-US" altLang="ko-KR" sz="4800" b="1" dirty="0"/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ko-KR" altLang="en-US" sz="3600" b="1" dirty="0"/>
              <a:t>베이스라인 코드</a:t>
            </a:r>
            <a:endParaRPr lang="en-US" altLang="ko-KR" sz="3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4BDC36-DBD8-4D70-8C2C-8B8A664A09E7}"/>
              </a:ext>
            </a:extLst>
          </p:cNvPr>
          <p:cNvSpPr txBox="1"/>
          <p:nvPr/>
        </p:nvSpPr>
        <p:spPr>
          <a:xfrm>
            <a:off x="177420" y="14597356"/>
            <a:ext cx="5575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https://github.com/quantylab/rltrader </a:t>
            </a:r>
            <a:r>
              <a:rPr lang="ko-KR" altLang="en-US" dirty="0"/>
              <a:t>의 강화학습 파트</a:t>
            </a:r>
          </a:p>
        </p:txBody>
      </p:sp>
    </p:spTree>
    <p:extLst>
      <p:ext uri="{BB962C8B-B14F-4D97-AF65-F5344CB8AC3E}">
        <p14:creationId xmlns:p14="http://schemas.microsoft.com/office/powerpoint/2010/main" val="4179988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F046688-C30A-4CF0-91F0-4D09E14CC338}"/>
              </a:ext>
            </a:extLst>
          </p:cNvPr>
          <p:cNvSpPr txBox="1"/>
          <p:nvPr/>
        </p:nvSpPr>
        <p:spPr>
          <a:xfrm>
            <a:off x="290335" y="10737791"/>
            <a:ext cx="1747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/>
              <a:t>Tensorflow</a:t>
            </a:r>
            <a:r>
              <a:rPr lang="en-US" altLang="ko-KR" sz="2000" b="1" dirty="0"/>
              <a:t> 1.0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D7366F-38C9-4483-9303-E566E7E06C4D}"/>
              </a:ext>
            </a:extLst>
          </p:cNvPr>
          <p:cNvSpPr txBox="1"/>
          <p:nvPr/>
        </p:nvSpPr>
        <p:spPr>
          <a:xfrm>
            <a:off x="1907337" y="3736788"/>
            <a:ext cx="3692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ED7D31"/>
                </a:solidFill>
              </a:rPr>
              <a:t>강화학습</a:t>
            </a:r>
            <a:r>
              <a:rPr lang="ko-KR" altLang="en-US" sz="2000" b="1" dirty="0"/>
              <a:t> 베이스라인 코드 수정</a:t>
            </a:r>
            <a:endParaRPr lang="en-US" altLang="ko-KR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505E59-BAAB-411A-862A-A920A6FB66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8" r="11023"/>
          <a:stretch/>
        </p:blipFill>
        <p:spPr>
          <a:xfrm>
            <a:off x="10620375" y="0"/>
            <a:ext cx="10620376" cy="15119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1A7615-AB16-4599-82D0-B919D667F1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3" r="11111"/>
          <a:stretch/>
        </p:blipFill>
        <p:spPr>
          <a:xfrm>
            <a:off x="2037672" y="4283242"/>
            <a:ext cx="4828060" cy="685465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68CE46B-416A-41E5-A870-685DB665DCFA}"/>
              </a:ext>
            </a:extLst>
          </p:cNvPr>
          <p:cNvSpPr/>
          <p:nvPr/>
        </p:nvSpPr>
        <p:spPr>
          <a:xfrm>
            <a:off x="2037673" y="4283241"/>
            <a:ext cx="4828059" cy="6854659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AF4C0B-BF3E-4D22-91B6-F0A76CE9E608}"/>
              </a:ext>
            </a:extLst>
          </p:cNvPr>
          <p:cNvSpPr/>
          <p:nvPr/>
        </p:nvSpPr>
        <p:spPr>
          <a:xfrm>
            <a:off x="10620376" y="0"/>
            <a:ext cx="10620374" cy="1511935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9F5150-B310-4EA6-BD38-26062DE7A3E5}"/>
              </a:ext>
            </a:extLst>
          </p:cNvPr>
          <p:cNvSpPr txBox="1"/>
          <p:nvPr/>
        </p:nvSpPr>
        <p:spPr>
          <a:xfrm>
            <a:off x="8873036" y="14707074"/>
            <a:ext cx="1747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/>
              <a:t>Tensorflow</a:t>
            </a:r>
            <a:r>
              <a:rPr lang="en-US" altLang="ko-KR" sz="2000" b="1" dirty="0"/>
              <a:t> 2.0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5AEFD28C-C358-4D2D-98A0-B7F15F6D6A0C}"/>
              </a:ext>
            </a:extLst>
          </p:cNvPr>
          <p:cNvSpPr/>
          <p:nvPr/>
        </p:nvSpPr>
        <p:spPr>
          <a:xfrm rot="16200000">
            <a:off x="8342996" y="7278239"/>
            <a:ext cx="1060080" cy="864661"/>
          </a:xfrm>
          <a:prstGeom prst="downArrow">
            <a:avLst/>
          </a:prstGeom>
          <a:solidFill>
            <a:srgbClr val="EEF0F8"/>
          </a:solidFill>
          <a:ln>
            <a:solidFill>
              <a:srgbClr val="E9EB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9C2A30F-1726-4557-87D5-CFEF015CCBCB}"/>
              </a:ext>
            </a:extLst>
          </p:cNvPr>
          <p:cNvSpPr txBox="1">
            <a:spLocks/>
          </p:cNvSpPr>
          <p:nvPr/>
        </p:nvSpPr>
        <p:spPr>
          <a:xfrm>
            <a:off x="560814" y="521994"/>
            <a:ext cx="8971422" cy="17611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4800" b="1" dirty="0"/>
              <a:t>3. </a:t>
            </a:r>
            <a:r>
              <a:rPr lang="ko-KR" altLang="en-US" sz="4800" b="1" dirty="0"/>
              <a:t>프로젝트 과정</a:t>
            </a:r>
            <a:endParaRPr lang="en-US" altLang="ko-KR" sz="4800" b="1" dirty="0"/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ko-KR" altLang="en-US" sz="3600" b="1" dirty="0"/>
              <a:t>베이스라인 코드</a:t>
            </a:r>
            <a:endParaRPr lang="en-US" altLang="ko-KR" sz="3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B2BA23-ADA8-482A-A205-0579ED559DC6}"/>
              </a:ext>
            </a:extLst>
          </p:cNvPr>
          <p:cNvSpPr txBox="1"/>
          <p:nvPr/>
        </p:nvSpPr>
        <p:spPr>
          <a:xfrm>
            <a:off x="177420" y="14597356"/>
            <a:ext cx="5575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https://github.com/quantylab/rltrader </a:t>
            </a:r>
            <a:r>
              <a:rPr lang="ko-KR" altLang="en-US" dirty="0"/>
              <a:t>의 강화학습 파트</a:t>
            </a:r>
          </a:p>
        </p:txBody>
      </p:sp>
    </p:spTree>
    <p:extLst>
      <p:ext uri="{BB962C8B-B14F-4D97-AF65-F5344CB8AC3E}">
        <p14:creationId xmlns:p14="http://schemas.microsoft.com/office/powerpoint/2010/main" val="1114281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7F58182-3F5C-480A-A0DA-695F8FFD7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127901"/>
            <a:ext cx="10620375" cy="50824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AE790A-F6E8-4E60-8607-91AD17C47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4" y="5082417"/>
            <a:ext cx="10620375" cy="50824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AC4CED-DA44-4B37-A151-DA3ED368B9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3" y="10036933"/>
            <a:ext cx="10620375" cy="508241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8C80E0A-9624-44EF-9ABC-3DB3EE207BD9}"/>
              </a:ext>
            </a:extLst>
          </p:cNvPr>
          <p:cNvSpPr/>
          <p:nvPr/>
        </p:nvSpPr>
        <p:spPr>
          <a:xfrm>
            <a:off x="10620372" y="0"/>
            <a:ext cx="10620374" cy="1511935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1CCC56-1D72-4E9B-A0BC-39BB0CDB123A}"/>
              </a:ext>
            </a:extLst>
          </p:cNvPr>
          <p:cNvSpPr txBox="1"/>
          <p:nvPr/>
        </p:nvSpPr>
        <p:spPr>
          <a:xfrm>
            <a:off x="9301670" y="4534691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주가 </a:t>
            </a:r>
            <a:r>
              <a:rPr lang="ko-KR" altLang="en-US" b="1" dirty="0" err="1"/>
              <a:t>선차트</a:t>
            </a:r>
            <a:endParaRPr lang="en-US" altLang="ko-KR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EE01D8-546D-4DE0-ADB7-284DCDF794F2}"/>
              </a:ext>
            </a:extLst>
          </p:cNvPr>
          <p:cNvSpPr txBox="1"/>
          <p:nvPr/>
        </p:nvSpPr>
        <p:spPr>
          <a:xfrm>
            <a:off x="9207894" y="9455485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</a:t>
            </a:r>
            <a:r>
              <a:rPr lang="ko-KR" altLang="en-US" b="1" dirty="0"/>
              <a:t>분봉 데이터</a:t>
            </a:r>
            <a:endParaRPr lang="en-US" altLang="ko-KR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51C7CF-337B-446D-A0FE-A738C4BAA89E}"/>
              </a:ext>
            </a:extLst>
          </p:cNvPr>
          <p:cNvSpPr txBox="1"/>
          <p:nvPr/>
        </p:nvSpPr>
        <p:spPr>
          <a:xfrm>
            <a:off x="9555745" y="14388534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틱</a:t>
            </a:r>
            <a:r>
              <a:rPr lang="ko-KR" altLang="en-US" b="1" dirty="0"/>
              <a:t> 데이터</a:t>
            </a:r>
            <a:endParaRPr lang="en-US" altLang="ko-KR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0CAE103-D1B3-441F-B381-03A3341287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151" y="3696629"/>
            <a:ext cx="5717505" cy="45273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C2ABA05-D656-4776-AED7-0CD12B2054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150" y="8807869"/>
            <a:ext cx="5717506" cy="2987315"/>
          </a:xfrm>
          <a:prstGeom prst="rect">
            <a:avLst/>
          </a:prstGeom>
        </p:spPr>
      </p:pic>
      <p:sp>
        <p:nvSpPr>
          <p:cNvPr id="20" name="Arrow: Down 19">
            <a:extLst>
              <a:ext uri="{FF2B5EF4-FFF2-40B4-BE49-F238E27FC236}">
                <a16:creationId xmlns:a16="http://schemas.microsoft.com/office/drawing/2014/main" id="{C51B2DFA-489B-4AD6-BE57-FBFB4F4E01CB}"/>
              </a:ext>
            </a:extLst>
          </p:cNvPr>
          <p:cNvSpPr/>
          <p:nvPr/>
        </p:nvSpPr>
        <p:spPr>
          <a:xfrm rot="13500000">
            <a:off x="8637419" y="8610049"/>
            <a:ext cx="758058" cy="618315"/>
          </a:xfrm>
          <a:prstGeom prst="downArrow">
            <a:avLst/>
          </a:prstGeom>
          <a:solidFill>
            <a:srgbClr val="EEF0F8"/>
          </a:solidFill>
          <a:ln>
            <a:solidFill>
              <a:srgbClr val="E9EB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EC8C4DB5-EF71-40BC-B5C9-C20F338B432D}"/>
              </a:ext>
            </a:extLst>
          </p:cNvPr>
          <p:cNvSpPr/>
          <p:nvPr/>
        </p:nvSpPr>
        <p:spPr>
          <a:xfrm rot="18900000">
            <a:off x="8789819" y="10707187"/>
            <a:ext cx="758058" cy="618315"/>
          </a:xfrm>
          <a:prstGeom prst="downArrow">
            <a:avLst/>
          </a:prstGeom>
          <a:solidFill>
            <a:srgbClr val="EEF0F8"/>
          </a:solidFill>
          <a:ln>
            <a:solidFill>
              <a:srgbClr val="E9EB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AD63C9-1283-4CAD-84A8-58B45FEC423F}"/>
              </a:ext>
            </a:extLst>
          </p:cNvPr>
          <p:cNvSpPr/>
          <p:nvPr/>
        </p:nvSpPr>
        <p:spPr>
          <a:xfrm>
            <a:off x="1751150" y="3699952"/>
            <a:ext cx="5717505" cy="452404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0F2EBB-1112-4257-8F5B-A7774D1FAC17}"/>
              </a:ext>
            </a:extLst>
          </p:cNvPr>
          <p:cNvSpPr/>
          <p:nvPr/>
        </p:nvSpPr>
        <p:spPr>
          <a:xfrm>
            <a:off x="1695019" y="8807869"/>
            <a:ext cx="5773636" cy="2987315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5D4152E-B2FE-4E69-B0B0-94D4AD9FE086}"/>
              </a:ext>
            </a:extLst>
          </p:cNvPr>
          <p:cNvSpPr txBox="1">
            <a:spLocks/>
          </p:cNvSpPr>
          <p:nvPr/>
        </p:nvSpPr>
        <p:spPr>
          <a:xfrm>
            <a:off x="560814" y="521994"/>
            <a:ext cx="8971422" cy="17611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4800" b="1" dirty="0"/>
              <a:t>3. </a:t>
            </a:r>
            <a:r>
              <a:rPr lang="ko-KR" altLang="en-US" sz="4800" b="1" dirty="0"/>
              <a:t>프로젝트 과정</a:t>
            </a:r>
            <a:endParaRPr lang="en-US" altLang="ko-KR" sz="4800" b="1" dirty="0"/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ko-KR" altLang="en-US" sz="3600" b="1" dirty="0"/>
              <a:t>데이터 수집</a:t>
            </a:r>
            <a:endParaRPr lang="en-US" altLang="ko-KR" sz="36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420927-A68F-435D-9EEB-214E126EAFDD}"/>
              </a:ext>
            </a:extLst>
          </p:cNvPr>
          <p:cNvSpPr txBox="1"/>
          <p:nvPr/>
        </p:nvSpPr>
        <p:spPr>
          <a:xfrm>
            <a:off x="1695019" y="2866990"/>
            <a:ext cx="34355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코스피 </a:t>
            </a:r>
            <a:r>
              <a:rPr lang="ko-KR" altLang="en-US" sz="2000" b="1" dirty="0">
                <a:solidFill>
                  <a:srgbClr val="C00000"/>
                </a:solidFill>
              </a:rPr>
              <a:t>분봉 데이터 </a:t>
            </a:r>
            <a:r>
              <a:rPr lang="ko-KR" altLang="en-US" sz="2000" b="1" dirty="0"/>
              <a:t>다운로드</a:t>
            </a:r>
          </a:p>
          <a:p>
            <a:r>
              <a:rPr lang="ko-KR" altLang="en-US" sz="2000" b="1" dirty="0"/>
              <a:t>코스닥 </a:t>
            </a:r>
            <a:r>
              <a:rPr lang="ko-KR" altLang="en-US" sz="2000" b="1" dirty="0" err="1">
                <a:solidFill>
                  <a:srgbClr val="C00000"/>
                </a:solidFill>
              </a:rPr>
              <a:t>틱</a:t>
            </a:r>
            <a:r>
              <a:rPr lang="ko-KR" altLang="en-US" sz="2000" b="1" dirty="0">
                <a:solidFill>
                  <a:srgbClr val="C00000"/>
                </a:solidFill>
              </a:rPr>
              <a:t> 데이터 </a:t>
            </a:r>
            <a:r>
              <a:rPr lang="ko-KR" altLang="en-US" sz="2000" b="1" dirty="0"/>
              <a:t>다운로드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1269235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BBDA78-6C2B-4773-BE0B-CE9E7AC59D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441"/>
          <a:stretch/>
        </p:blipFill>
        <p:spPr>
          <a:xfrm>
            <a:off x="7828367" y="3514166"/>
            <a:ext cx="12468910" cy="10667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8CBDCB-6A98-400C-991B-E34BA9F8BC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441"/>
          <a:stretch/>
        </p:blipFill>
        <p:spPr>
          <a:xfrm>
            <a:off x="943473" y="3514166"/>
            <a:ext cx="6020416" cy="10667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85C70E-7AE2-4BCD-8D48-C262FA69CAB7}"/>
              </a:ext>
            </a:extLst>
          </p:cNvPr>
          <p:cNvSpPr txBox="1"/>
          <p:nvPr/>
        </p:nvSpPr>
        <p:spPr>
          <a:xfrm>
            <a:off x="817607" y="2971303"/>
            <a:ext cx="3340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/>
              <a:t>금융사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API </a:t>
            </a:r>
            <a:r>
              <a:rPr lang="ko-KR" altLang="en-US" sz="2000" b="1" dirty="0"/>
              <a:t>제공 </a:t>
            </a:r>
            <a:r>
              <a:rPr lang="ko-KR" altLang="en-US" sz="2000" b="1" dirty="0">
                <a:solidFill>
                  <a:srgbClr val="C00000"/>
                </a:solidFill>
              </a:rPr>
              <a:t>기본 데이터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C061E4-3B6A-4D55-B23B-24CCE41E879E}"/>
              </a:ext>
            </a:extLst>
          </p:cNvPr>
          <p:cNvSpPr txBox="1"/>
          <p:nvPr/>
        </p:nvSpPr>
        <p:spPr>
          <a:xfrm>
            <a:off x="7675607" y="2971303"/>
            <a:ext cx="68221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추가로 학습시킬 </a:t>
            </a:r>
            <a:r>
              <a:rPr lang="ko-KR" altLang="en-US" sz="2000" b="1" dirty="0">
                <a:solidFill>
                  <a:srgbClr val="C00000"/>
                </a:solidFill>
              </a:rPr>
              <a:t>특성 데이터 </a:t>
            </a:r>
            <a:r>
              <a:rPr lang="en-US" altLang="ko-KR" sz="2000" b="1" dirty="0"/>
              <a:t>( DART </a:t>
            </a:r>
            <a:r>
              <a:rPr lang="ko-KR" altLang="en-US" sz="2000" b="1" dirty="0"/>
              <a:t>데이터</a:t>
            </a:r>
            <a:r>
              <a:rPr lang="en-US" altLang="ko-KR" sz="2000" b="1" dirty="0"/>
              <a:t>, </a:t>
            </a:r>
            <a:r>
              <a:rPr lang="ko-KR" altLang="en-US" sz="2000" b="1" dirty="0" err="1"/>
              <a:t>이동편균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등 </a:t>
            </a:r>
            <a:r>
              <a:rPr lang="en-US" altLang="ko-KR" sz="2000" b="1" dirty="0"/>
              <a:t>… )</a:t>
            </a:r>
            <a:endParaRPr lang="ko-KR" altLang="en-US" sz="20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5330B0-695E-4AF3-B8F3-60CFCA77175E}"/>
              </a:ext>
            </a:extLst>
          </p:cNvPr>
          <p:cNvSpPr txBox="1">
            <a:spLocks/>
          </p:cNvSpPr>
          <p:nvPr/>
        </p:nvSpPr>
        <p:spPr>
          <a:xfrm>
            <a:off x="560814" y="521994"/>
            <a:ext cx="8971422" cy="17611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4800" b="1" dirty="0"/>
              <a:t>3. </a:t>
            </a:r>
            <a:r>
              <a:rPr lang="ko-KR" altLang="en-US" sz="4800" b="1" dirty="0"/>
              <a:t>프로젝트 과정</a:t>
            </a:r>
            <a:endParaRPr lang="en-US" altLang="ko-KR" sz="4800" b="1" dirty="0"/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ko-KR" altLang="en-US" sz="3600" b="1" dirty="0"/>
              <a:t>데이터 수집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4212048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3FE07EE-2D1B-4028-B663-31DBBB71545F}"/>
              </a:ext>
            </a:extLst>
          </p:cNvPr>
          <p:cNvSpPr txBox="1">
            <a:spLocks/>
          </p:cNvSpPr>
          <p:nvPr/>
        </p:nvSpPr>
        <p:spPr>
          <a:xfrm>
            <a:off x="560814" y="521994"/>
            <a:ext cx="8971422" cy="17611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4800" b="1" dirty="0"/>
              <a:t>3. </a:t>
            </a:r>
            <a:r>
              <a:rPr lang="ko-KR" altLang="en-US" sz="4800" b="1" dirty="0"/>
              <a:t>프로젝트 과정</a:t>
            </a:r>
            <a:endParaRPr lang="en-US" altLang="ko-KR" sz="4800" b="1" dirty="0"/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ko-KR" altLang="en-US" sz="3600" b="1" dirty="0"/>
              <a:t>데이터 수집</a:t>
            </a:r>
            <a:endParaRPr lang="en-US" altLang="ko-KR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903B20-C647-4ABC-A7E0-3F2B39BB5772}"/>
              </a:ext>
            </a:extLst>
          </p:cNvPr>
          <p:cNvSpPr txBox="1"/>
          <p:nvPr/>
        </p:nvSpPr>
        <p:spPr>
          <a:xfrm>
            <a:off x="2616421" y="4922446"/>
            <a:ext cx="17872713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ko-KR" altLang="en-US" sz="4000" b="1" dirty="0"/>
              <a:t>기본 데이터 및 특성 데이터</a:t>
            </a:r>
            <a:endParaRPr lang="en-US" altLang="ko-KR" sz="4000" b="1" dirty="0"/>
          </a:p>
          <a:p>
            <a:pPr marL="571500" indent="-571500">
              <a:buFontTx/>
              <a:buChar char="-"/>
            </a:pPr>
            <a:endParaRPr lang="en-US" altLang="ko-KR" sz="4000" b="1" dirty="0">
              <a:solidFill>
                <a:srgbClr val="C00000"/>
              </a:solidFill>
            </a:endParaRPr>
          </a:p>
          <a:p>
            <a:pPr marL="571500" indent="-571500">
              <a:buFontTx/>
              <a:buChar char="-"/>
            </a:pPr>
            <a:endParaRPr lang="en-US" altLang="ko-KR" sz="3200" b="1" dirty="0"/>
          </a:p>
          <a:p>
            <a:r>
              <a:rPr lang="ko-KR" altLang="en-US" sz="2400" b="1" dirty="0"/>
              <a:t>		분봉 기본 데이터 </a:t>
            </a:r>
            <a:r>
              <a:rPr lang="en-US" altLang="ko-KR" sz="2400" b="1" dirty="0"/>
              <a:t>	: date, open, high, low, close, volume</a:t>
            </a:r>
          </a:p>
          <a:p>
            <a:endParaRPr lang="en-US" altLang="ko-KR" sz="2400" b="1" dirty="0"/>
          </a:p>
          <a:p>
            <a:r>
              <a:rPr lang="en-US" altLang="ko-KR" sz="2400" b="1" dirty="0"/>
              <a:t>		</a:t>
            </a:r>
            <a:r>
              <a:rPr lang="ko-KR" altLang="en-US" sz="2400" b="1" dirty="0"/>
              <a:t>분봉 피처 데이터 </a:t>
            </a:r>
            <a:r>
              <a:rPr lang="en-US" altLang="ko-KR" sz="2400" b="1" dirty="0"/>
              <a:t>	: ma, </a:t>
            </a:r>
            <a:r>
              <a:rPr lang="en-US" altLang="ko-KR" sz="2400" b="1" dirty="0" err="1"/>
              <a:t>open_lastclose_ratio</a:t>
            </a:r>
            <a:r>
              <a:rPr lang="en-US" altLang="ko-KR" sz="2400" b="1" dirty="0"/>
              <a:t>, </a:t>
            </a:r>
            <a:r>
              <a:rPr lang="en-US" altLang="ko-KR" sz="2400" b="1" dirty="0" err="1"/>
              <a:t>high_close_ratio</a:t>
            </a:r>
            <a:r>
              <a:rPr lang="en-US" altLang="ko-KR" sz="2400" b="1" dirty="0"/>
              <a:t>, </a:t>
            </a:r>
            <a:r>
              <a:rPr lang="en-US" altLang="ko-KR" sz="2400" b="1" dirty="0" err="1"/>
              <a:t>low_close_ratio</a:t>
            </a:r>
            <a:r>
              <a:rPr lang="en-US" altLang="ko-KR" sz="2400" b="1" dirty="0"/>
              <a:t>, </a:t>
            </a:r>
            <a:r>
              <a:rPr lang="en-US" altLang="ko-KR" sz="2400" b="1" dirty="0" err="1"/>
              <a:t>close_lastclose_ratio</a:t>
            </a:r>
            <a:r>
              <a:rPr lang="en-US" altLang="ko-KR" sz="2400" b="1" dirty="0"/>
              <a:t>, </a:t>
            </a:r>
            <a:r>
              <a:rPr lang="en-US" altLang="ko-KR" sz="2400" b="1" dirty="0" err="1"/>
              <a:t>volume_lastvolume_ratio</a:t>
            </a:r>
            <a:endParaRPr lang="en-US" altLang="ko-KR" sz="2400" b="1" dirty="0"/>
          </a:p>
          <a:p>
            <a:endParaRPr lang="en-US" altLang="ko-KR" sz="2400" b="1" dirty="0"/>
          </a:p>
          <a:p>
            <a:r>
              <a:rPr lang="en-US" altLang="ko-KR" sz="2400" b="1" dirty="0"/>
              <a:t>		</a:t>
            </a:r>
            <a:r>
              <a:rPr lang="ko-KR" altLang="en-US" sz="2400" b="1" dirty="0"/>
              <a:t>추가 피처 데이터 </a:t>
            </a:r>
            <a:r>
              <a:rPr lang="en-US" altLang="ko-KR" sz="2400" b="1" dirty="0"/>
              <a:t>	: </a:t>
            </a:r>
            <a:r>
              <a:rPr lang="en-US" altLang="ko-KR" sz="2400" b="1" dirty="0" err="1"/>
              <a:t>aroon_up</a:t>
            </a:r>
            <a:r>
              <a:rPr lang="en-US" altLang="ko-KR" sz="2400" b="1" dirty="0"/>
              <a:t>, </a:t>
            </a:r>
            <a:r>
              <a:rPr lang="en-US" altLang="ko-KR" sz="2400" b="1" dirty="0" err="1"/>
              <a:t>aroon_down</a:t>
            </a:r>
            <a:r>
              <a:rPr lang="en-US" altLang="ko-KR" sz="2400" b="1" dirty="0"/>
              <a:t>, </a:t>
            </a:r>
            <a:r>
              <a:rPr lang="en-US" altLang="ko-KR" sz="2400" b="1" dirty="0" err="1"/>
              <a:t>vpci</a:t>
            </a:r>
            <a:r>
              <a:rPr lang="en-US" altLang="ko-KR" sz="2400" b="1" dirty="0"/>
              <a:t>, </a:t>
            </a:r>
            <a:r>
              <a:rPr lang="en-US" altLang="ko-KR" sz="2400" b="1" dirty="0" err="1"/>
              <a:t>vpcis</a:t>
            </a:r>
            <a:endParaRPr lang="en-US" altLang="ko-KR" sz="2400" b="1" dirty="0"/>
          </a:p>
          <a:p>
            <a:endParaRPr lang="en-US" altLang="ko-KR" sz="2400" b="1" dirty="0"/>
          </a:p>
          <a:p>
            <a:endParaRPr lang="en-US" altLang="ko-KR" sz="2400" b="1" dirty="0"/>
          </a:p>
          <a:p>
            <a:r>
              <a:rPr lang="en-US" altLang="ko-KR" sz="2400" b="1" dirty="0"/>
              <a:t>		</a:t>
            </a:r>
            <a:r>
              <a:rPr lang="ko-KR" altLang="en-US" sz="2400" b="1" dirty="0" err="1"/>
              <a:t>틱</a:t>
            </a:r>
            <a:r>
              <a:rPr lang="ko-KR" altLang="en-US" sz="2400" b="1" dirty="0"/>
              <a:t> 기본 데이터 </a:t>
            </a:r>
            <a:r>
              <a:rPr lang="en-US" altLang="ko-KR" sz="2400" b="1" dirty="0"/>
              <a:t>		: date, price, volume</a:t>
            </a:r>
          </a:p>
          <a:p>
            <a:endParaRPr lang="en-US" altLang="ko-KR" sz="2400" b="1" dirty="0"/>
          </a:p>
          <a:p>
            <a:r>
              <a:rPr lang="en-US" altLang="ko-KR" sz="2400" b="1" dirty="0"/>
              <a:t>		</a:t>
            </a:r>
            <a:r>
              <a:rPr lang="ko-KR" altLang="en-US" sz="2400" b="1" dirty="0" err="1"/>
              <a:t>틱</a:t>
            </a:r>
            <a:r>
              <a:rPr lang="ko-KR" altLang="en-US" sz="2400" b="1" dirty="0"/>
              <a:t> 피처 데이터 </a:t>
            </a:r>
            <a:r>
              <a:rPr lang="en-US" altLang="ko-KR" sz="2400" b="1" dirty="0"/>
              <a:t>		: ma, </a:t>
            </a:r>
            <a:r>
              <a:rPr lang="en-US" altLang="ko-KR" sz="2400" b="1" dirty="0" err="1"/>
              <a:t>close_lastclose_ratio</a:t>
            </a:r>
            <a:r>
              <a:rPr lang="en-US" altLang="ko-KR" sz="2400" b="1" dirty="0"/>
              <a:t>, </a:t>
            </a:r>
            <a:r>
              <a:rPr lang="en-US" altLang="ko-KR" sz="2400" b="1" dirty="0" err="1"/>
              <a:t>volume_lastvolume_ratio</a:t>
            </a:r>
            <a:endParaRPr lang="en-US" altLang="ko-KR" sz="2400" b="1" dirty="0"/>
          </a:p>
          <a:p>
            <a:endParaRPr lang="en-US" altLang="ko-KR" sz="2400" b="1" dirty="0"/>
          </a:p>
          <a:p>
            <a:r>
              <a:rPr lang="en-US" altLang="ko-KR" sz="2400" b="1" dirty="0"/>
              <a:t>		</a:t>
            </a:r>
            <a:r>
              <a:rPr lang="ko-KR" altLang="en-US" sz="2400" b="1" dirty="0"/>
              <a:t>추가 피처 데이터 </a:t>
            </a:r>
            <a:r>
              <a:rPr lang="en-US" altLang="ko-KR" sz="2400" b="1" dirty="0"/>
              <a:t>	: </a:t>
            </a:r>
            <a:r>
              <a:rPr lang="en-US" altLang="ko-KR" sz="2400" b="1" dirty="0" err="1"/>
              <a:t>vpci</a:t>
            </a:r>
            <a:r>
              <a:rPr lang="en-US" altLang="ko-KR" sz="2400" b="1" dirty="0"/>
              <a:t>, </a:t>
            </a:r>
            <a:r>
              <a:rPr lang="en-US" altLang="ko-KR" sz="2400" b="1" dirty="0" err="1"/>
              <a:t>vpcis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582085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3FE07EE-2D1B-4028-B663-31DBBB71545F}"/>
              </a:ext>
            </a:extLst>
          </p:cNvPr>
          <p:cNvSpPr txBox="1">
            <a:spLocks/>
          </p:cNvSpPr>
          <p:nvPr/>
        </p:nvSpPr>
        <p:spPr>
          <a:xfrm>
            <a:off x="560814" y="521994"/>
            <a:ext cx="8971422" cy="17611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4800" b="1" dirty="0"/>
              <a:t>3. </a:t>
            </a:r>
            <a:r>
              <a:rPr lang="ko-KR" altLang="en-US" sz="4800" b="1" dirty="0"/>
              <a:t>프로젝트 과정</a:t>
            </a:r>
            <a:endParaRPr lang="en-US" altLang="ko-KR" sz="4800" b="1" dirty="0"/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ko-KR" altLang="en-US" sz="3600" b="1" dirty="0"/>
              <a:t>강화학습 수행</a:t>
            </a:r>
            <a:endParaRPr lang="en-US" altLang="ko-KR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903B20-C647-4ABC-A7E0-3F2B39BB5772}"/>
              </a:ext>
            </a:extLst>
          </p:cNvPr>
          <p:cNvSpPr txBox="1"/>
          <p:nvPr/>
        </p:nvSpPr>
        <p:spPr>
          <a:xfrm>
            <a:off x="2616421" y="4922446"/>
            <a:ext cx="9587881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ko-KR" altLang="en-US" sz="4000" b="1" dirty="0"/>
              <a:t>강화학습 모델과 딥</a:t>
            </a:r>
            <a:r>
              <a:rPr lang="en-US" altLang="ko-KR" sz="4000" b="1" dirty="0"/>
              <a:t>-</a:t>
            </a:r>
            <a:r>
              <a:rPr lang="ko-KR" altLang="en-US" sz="4000" b="1" dirty="0" err="1"/>
              <a:t>뉴럴</a:t>
            </a:r>
            <a:r>
              <a:rPr lang="ko-KR" altLang="en-US" sz="4000" b="1" dirty="0"/>
              <a:t> 네트워크 모델</a:t>
            </a:r>
            <a:endParaRPr lang="en-US" altLang="ko-KR" sz="4000" b="1" dirty="0"/>
          </a:p>
          <a:p>
            <a:pPr marL="571500" indent="-571500">
              <a:buFontTx/>
              <a:buChar char="-"/>
            </a:pPr>
            <a:endParaRPr lang="en-US" altLang="ko-KR" sz="4000" b="1" dirty="0">
              <a:solidFill>
                <a:srgbClr val="C00000"/>
              </a:solidFill>
            </a:endParaRPr>
          </a:p>
          <a:p>
            <a:pPr marL="571500" indent="-571500">
              <a:buFontTx/>
              <a:buChar char="-"/>
            </a:pPr>
            <a:endParaRPr lang="en-US" altLang="ko-KR" sz="3200" b="1" dirty="0"/>
          </a:p>
          <a:p>
            <a:r>
              <a:rPr lang="ko-KR" altLang="en-US" sz="2800" b="1" dirty="0"/>
              <a:t>		</a:t>
            </a:r>
            <a:r>
              <a:rPr lang="ko-KR" altLang="en-US" sz="2800" b="1" dirty="0">
                <a:solidFill>
                  <a:srgbClr val="C00000"/>
                </a:solidFill>
              </a:rPr>
              <a:t>강화학습 모델 </a:t>
            </a:r>
            <a:r>
              <a:rPr lang="en-US" altLang="ko-KR" sz="2800" b="1" dirty="0"/>
              <a:t>			: DQN, </a:t>
            </a:r>
          </a:p>
          <a:p>
            <a:r>
              <a:rPr lang="en-US" altLang="ko-KR" sz="2800" b="1" dirty="0"/>
              <a:t>										  Policy Gradient, </a:t>
            </a:r>
          </a:p>
          <a:p>
            <a:r>
              <a:rPr lang="en-US" altLang="ko-KR" sz="2800" b="1" dirty="0"/>
              <a:t>										  Actor-Critic, </a:t>
            </a:r>
          </a:p>
          <a:p>
            <a:r>
              <a:rPr lang="en-US" altLang="ko-KR" sz="2800" b="1" dirty="0"/>
              <a:t>										  A2C, </a:t>
            </a:r>
          </a:p>
          <a:p>
            <a:r>
              <a:rPr lang="en-US" altLang="ko-KR" sz="2800" b="1" dirty="0"/>
              <a:t>										  A3C</a:t>
            </a:r>
          </a:p>
          <a:p>
            <a:endParaRPr lang="en-US" altLang="ko-KR" sz="2800" b="1" dirty="0"/>
          </a:p>
          <a:p>
            <a:r>
              <a:rPr lang="en-US" altLang="ko-KR" sz="2800" b="1" dirty="0"/>
              <a:t>		</a:t>
            </a:r>
            <a:r>
              <a:rPr lang="ko-KR" altLang="en-US" sz="2800" b="1" dirty="0" err="1">
                <a:solidFill>
                  <a:srgbClr val="C00000"/>
                </a:solidFill>
              </a:rPr>
              <a:t>뉴럴네트워크</a:t>
            </a:r>
            <a:r>
              <a:rPr lang="ko-KR" altLang="en-US" sz="2800" b="1" dirty="0">
                <a:solidFill>
                  <a:srgbClr val="C00000"/>
                </a:solidFill>
              </a:rPr>
              <a:t> 모델 </a:t>
            </a:r>
            <a:r>
              <a:rPr lang="en-US" altLang="ko-KR" sz="2800" b="1" dirty="0"/>
              <a:t>		: DNN, </a:t>
            </a:r>
          </a:p>
          <a:p>
            <a:r>
              <a:rPr lang="en-US" altLang="ko-KR" sz="2800" b="1" dirty="0"/>
              <a:t>										  LSTM, </a:t>
            </a:r>
          </a:p>
          <a:p>
            <a:r>
              <a:rPr lang="en-US" altLang="ko-KR" sz="2800" b="1" dirty="0"/>
              <a:t>										  CNN</a:t>
            </a:r>
          </a:p>
        </p:txBody>
      </p:sp>
    </p:spTree>
    <p:extLst>
      <p:ext uri="{BB962C8B-B14F-4D97-AF65-F5344CB8AC3E}">
        <p14:creationId xmlns:p14="http://schemas.microsoft.com/office/powerpoint/2010/main" val="2899922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3FE07EE-2D1B-4028-B663-31DBBB71545F}"/>
              </a:ext>
            </a:extLst>
          </p:cNvPr>
          <p:cNvSpPr txBox="1">
            <a:spLocks/>
          </p:cNvSpPr>
          <p:nvPr/>
        </p:nvSpPr>
        <p:spPr>
          <a:xfrm>
            <a:off x="560814" y="521994"/>
            <a:ext cx="8971422" cy="17611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4800" b="1" dirty="0"/>
              <a:t>3. </a:t>
            </a:r>
            <a:r>
              <a:rPr lang="ko-KR" altLang="en-US" sz="4800" b="1" dirty="0"/>
              <a:t>프로젝트 과정</a:t>
            </a:r>
            <a:endParaRPr lang="en-US" altLang="ko-KR" sz="4800" b="1" dirty="0"/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ko-KR" altLang="en-US" sz="3600" b="1" dirty="0"/>
              <a:t>강화학습 수행</a:t>
            </a:r>
            <a:endParaRPr lang="en-US" altLang="ko-KR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903B20-C647-4ABC-A7E0-3F2B39BB5772}"/>
              </a:ext>
            </a:extLst>
          </p:cNvPr>
          <p:cNvSpPr txBox="1"/>
          <p:nvPr/>
        </p:nvSpPr>
        <p:spPr>
          <a:xfrm>
            <a:off x="2616421" y="4922446"/>
            <a:ext cx="16920017" cy="8710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ko-KR" altLang="en-US" sz="4000" b="1" dirty="0"/>
              <a:t>환경과 파라미터</a:t>
            </a:r>
            <a:endParaRPr lang="en-US" altLang="ko-KR" sz="4000" b="1" dirty="0"/>
          </a:p>
          <a:p>
            <a:pPr marL="571500" indent="-571500">
              <a:buFontTx/>
              <a:buChar char="-"/>
            </a:pPr>
            <a:endParaRPr lang="en-US" altLang="ko-KR" sz="4000" b="1" dirty="0">
              <a:solidFill>
                <a:srgbClr val="C00000"/>
              </a:solidFill>
            </a:endParaRPr>
          </a:p>
          <a:p>
            <a:pPr marL="571500" indent="-571500">
              <a:buFontTx/>
              <a:buChar char="-"/>
            </a:pPr>
            <a:endParaRPr lang="en-US" altLang="ko-KR" sz="3200" b="1" dirty="0"/>
          </a:p>
          <a:p>
            <a:r>
              <a:rPr lang="ko-KR" altLang="en-US" sz="2800" b="1" dirty="0"/>
              <a:t>		</a:t>
            </a:r>
            <a:r>
              <a:rPr lang="en-US" altLang="ko-KR" sz="2800" b="1" dirty="0"/>
              <a:t>MDP </a:t>
            </a:r>
            <a:r>
              <a:rPr lang="ko-KR" altLang="en-US" sz="2800" b="1" dirty="0"/>
              <a:t>환경 </a:t>
            </a:r>
            <a:r>
              <a:rPr lang="en-US" altLang="ko-KR" sz="2800" b="1" dirty="0"/>
              <a:t>: </a:t>
            </a:r>
          </a:p>
          <a:p>
            <a:r>
              <a:rPr lang="en-US" altLang="ko-KR" sz="2800" b="1" dirty="0">
                <a:solidFill>
                  <a:srgbClr val="C00000"/>
                </a:solidFill>
              </a:rPr>
              <a:t>										state 			: </a:t>
            </a:r>
            <a:r>
              <a:rPr lang="ko-KR" altLang="en-US" sz="2800" b="1" dirty="0">
                <a:solidFill>
                  <a:srgbClr val="C00000"/>
                </a:solidFill>
              </a:rPr>
              <a:t>상태</a:t>
            </a:r>
          </a:p>
          <a:p>
            <a:r>
              <a:rPr lang="ko-KR" altLang="en-US" sz="2800" b="1" dirty="0">
                <a:solidFill>
                  <a:srgbClr val="C00000"/>
                </a:solidFill>
              </a:rPr>
              <a:t>			</a:t>
            </a:r>
            <a:r>
              <a:rPr lang="en-US" altLang="ko-KR" sz="2800" b="1" dirty="0">
                <a:solidFill>
                  <a:srgbClr val="C00000"/>
                </a:solidFill>
              </a:rPr>
              <a:t>							reward 		: </a:t>
            </a:r>
            <a:r>
              <a:rPr lang="ko-KR" altLang="en-US" sz="2800" b="1" dirty="0">
                <a:solidFill>
                  <a:srgbClr val="C00000"/>
                </a:solidFill>
              </a:rPr>
              <a:t>보상</a:t>
            </a:r>
          </a:p>
          <a:p>
            <a:r>
              <a:rPr lang="ko-KR" altLang="en-US" sz="2800" b="1" dirty="0">
                <a:solidFill>
                  <a:srgbClr val="C00000"/>
                </a:solidFill>
              </a:rPr>
              <a:t>			</a:t>
            </a:r>
            <a:r>
              <a:rPr lang="en-US" altLang="ko-KR" sz="2800" b="1" dirty="0">
                <a:solidFill>
                  <a:srgbClr val="C00000"/>
                </a:solidFill>
              </a:rPr>
              <a:t>							action 		: </a:t>
            </a:r>
            <a:r>
              <a:rPr lang="ko-KR" altLang="en-US" sz="2800" b="1" dirty="0">
                <a:solidFill>
                  <a:srgbClr val="C00000"/>
                </a:solidFill>
              </a:rPr>
              <a:t>행동</a:t>
            </a:r>
          </a:p>
          <a:p>
            <a:endParaRPr lang="ko-KR" altLang="en-US" sz="2800" b="1" dirty="0"/>
          </a:p>
          <a:p>
            <a:r>
              <a:rPr lang="ko-KR" altLang="en-US" sz="2800" b="1" dirty="0"/>
              <a:t>		주요 학습 파라미터 </a:t>
            </a:r>
            <a:r>
              <a:rPr lang="en-US" altLang="ko-KR" sz="2800" b="1" dirty="0"/>
              <a:t>: </a:t>
            </a:r>
          </a:p>
          <a:p>
            <a:r>
              <a:rPr lang="en-US" altLang="ko-KR" sz="2800" b="1" dirty="0"/>
              <a:t>										</a:t>
            </a:r>
            <a:r>
              <a:rPr lang="en-US" altLang="ko-KR" sz="2800" b="1" dirty="0" err="1"/>
              <a:t>stock_code</a:t>
            </a:r>
            <a:r>
              <a:rPr lang="en-US" altLang="ko-KR" sz="2800" b="1" dirty="0"/>
              <a:t> 						: </a:t>
            </a:r>
            <a:r>
              <a:rPr lang="ko-KR" altLang="en-US" sz="2800" b="1" dirty="0"/>
              <a:t>강화학습 대상 종목</a:t>
            </a:r>
          </a:p>
          <a:p>
            <a:r>
              <a:rPr lang="ko-KR" altLang="en-US" sz="2800" b="1" dirty="0"/>
              <a:t>			</a:t>
            </a:r>
            <a:r>
              <a:rPr lang="en-US" altLang="ko-KR" sz="2800" b="1" dirty="0"/>
              <a:t>							</a:t>
            </a:r>
            <a:r>
              <a:rPr lang="en-US" altLang="ko-KR" sz="2800" b="1" dirty="0" err="1">
                <a:solidFill>
                  <a:srgbClr val="C00000"/>
                </a:solidFill>
              </a:rPr>
              <a:t>ver</a:t>
            </a:r>
            <a:r>
              <a:rPr lang="en-US" altLang="ko-KR" sz="2800" b="1" dirty="0">
                <a:solidFill>
                  <a:srgbClr val="C00000"/>
                </a:solidFill>
              </a:rPr>
              <a:t> 								: </a:t>
            </a:r>
            <a:r>
              <a:rPr lang="ko-KR" altLang="en-US" sz="2800" b="1" dirty="0">
                <a:solidFill>
                  <a:srgbClr val="C00000"/>
                </a:solidFill>
              </a:rPr>
              <a:t>특성 데이터 종류</a:t>
            </a:r>
          </a:p>
          <a:p>
            <a:r>
              <a:rPr lang="ko-KR" altLang="en-US" sz="2800" b="1" dirty="0"/>
              <a:t>			</a:t>
            </a:r>
            <a:r>
              <a:rPr lang="en-US" altLang="ko-KR" sz="2800" b="1" dirty="0"/>
              <a:t>							</a:t>
            </a:r>
            <a:r>
              <a:rPr lang="en-US" altLang="ko-KR" sz="2800" b="1" dirty="0" err="1">
                <a:solidFill>
                  <a:srgbClr val="C00000"/>
                </a:solidFill>
              </a:rPr>
              <a:t>num_step</a:t>
            </a:r>
            <a:r>
              <a:rPr lang="en-US" altLang="ko-KR" sz="2800" b="1" dirty="0">
                <a:solidFill>
                  <a:srgbClr val="C00000"/>
                </a:solidFill>
              </a:rPr>
              <a:t> 						: TD-step </a:t>
            </a:r>
            <a:r>
              <a:rPr lang="ko-KR" altLang="en-US" sz="2800" b="1" dirty="0">
                <a:solidFill>
                  <a:srgbClr val="C00000"/>
                </a:solidFill>
              </a:rPr>
              <a:t>사이즈</a:t>
            </a:r>
          </a:p>
          <a:p>
            <a:r>
              <a:rPr lang="ko-KR" altLang="en-US" sz="2800" b="1" dirty="0"/>
              <a:t>			</a:t>
            </a:r>
            <a:r>
              <a:rPr lang="en-US" altLang="ko-KR" sz="2800" b="1" dirty="0"/>
              <a:t>							</a:t>
            </a:r>
            <a:r>
              <a:rPr lang="en-US" altLang="ko-KR" sz="2800" b="1" dirty="0" err="1"/>
              <a:t>delayed_reward_threshold</a:t>
            </a:r>
            <a:r>
              <a:rPr lang="en-US" altLang="ko-KR" sz="2800" b="1" dirty="0"/>
              <a:t> 	: </a:t>
            </a:r>
            <a:r>
              <a:rPr lang="ko-KR" altLang="en-US" sz="2800" b="1" dirty="0"/>
              <a:t>에피소드 성공 기준</a:t>
            </a:r>
          </a:p>
          <a:p>
            <a:r>
              <a:rPr lang="ko-KR" altLang="en-US" sz="2800" b="1" dirty="0"/>
              <a:t>			</a:t>
            </a:r>
            <a:r>
              <a:rPr lang="en-US" altLang="ko-KR" sz="2800" b="1" dirty="0"/>
              <a:t>							</a:t>
            </a:r>
            <a:r>
              <a:rPr lang="en-US" altLang="ko-KR" sz="2800" b="1" dirty="0" err="1">
                <a:solidFill>
                  <a:srgbClr val="C00000"/>
                </a:solidFill>
              </a:rPr>
              <a:t>start_date</a:t>
            </a:r>
            <a:r>
              <a:rPr lang="en-US" altLang="ko-KR" sz="2800" b="1" dirty="0">
                <a:solidFill>
                  <a:srgbClr val="C00000"/>
                </a:solidFill>
              </a:rPr>
              <a:t>, </a:t>
            </a:r>
            <a:r>
              <a:rPr lang="en-US" altLang="ko-KR" sz="2800" b="1" dirty="0" err="1">
                <a:solidFill>
                  <a:srgbClr val="C00000"/>
                </a:solidFill>
              </a:rPr>
              <a:t>end_date</a:t>
            </a:r>
            <a:r>
              <a:rPr lang="en-US" altLang="ko-KR" sz="2800" b="1" dirty="0">
                <a:solidFill>
                  <a:srgbClr val="C00000"/>
                </a:solidFill>
              </a:rPr>
              <a:t> 			: </a:t>
            </a:r>
            <a:r>
              <a:rPr lang="ko-KR" altLang="en-US" sz="2800" b="1" dirty="0">
                <a:solidFill>
                  <a:srgbClr val="C00000"/>
                </a:solidFill>
              </a:rPr>
              <a:t>학습 데이터 범위 </a:t>
            </a:r>
            <a:r>
              <a:rPr lang="en-US" altLang="ko-KR" sz="2800" b="1" dirty="0">
                <a:solidFill>
                  <a:srgbClr val="C00000"/>
                </a:solidFill>
              </a:rPr>
              <a:t>(</a:t>
            </a:r>
            <a:r>
              <a:rPr lang="ko-KR" altLang="en-US" sz="2800" b="1" dirty="0">
                <a:solidFill>
                  <a:srgbClr val="C00000"/>
                </a:solidFill>
              </a:rPr>
              <a:t>기간</a:t>
            </a:r>
            <a:r>
              <a:rPr lang="en-US" altLang="ko-KR" sz="2800" b="1" dirty="0">
                <a:solidFill>
                  <a:srgbClr val="C00000"/>
                </a:solidFill>
              </a:rPr>
              <a:t>)</a:t>
            </a:r>
          </a:p>
          <a:p>
            <a:r>
              <a:rPr lang="en-US" altLang="ko-KR" sz="2800" b="1" dirty="0"/>
              <a:t>										</a:t>
            </a:r>
            <a:r>
              <a:rPr lang="en-US" altLang="ko-KR" sz="2800" b="1" dirty="0" err="1"/>
              <a:t>min_trading_unit</a:t>
            </a:r>
            <a:r>
              <a:rPr lang="en-US" altLang="ko-KR" sz="2800" b="1" dirty="0"/>
              <a:t> 				: </a:t>
            </a:r>
            <a:r>
              <a:rPr lang="ko-KR" altLang="en-US" sz="2800" b="1" dirty="0"/>
              <a:t>매수할 수 있는 최소 가격 한도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최소 주식 수 한도</a:t>
            </a:r>
            <a:r>
              <a:rPr lang="en-US" altLang="ko-KR" sz="2800" b="1" dirty="0"/>
              <a:t>)</a:t>
            </a:r>
          </a:p>
          <a:p>
            <a:r>
              <a:rPr lang="en-US" altLang="ko-KR" sz="2800" b="1" dirty="0"/>
              <a:t>										</a:t>
            </a:r>
            <a:r>
              <a:rPr lang="en-US" altLang="ko-KR" sz="2800" b="1" dirty="0" err="1">
                <a:solidFill>
                  <a:srgbClr val="C00000"/>
                </a:solidFill>
              </a:rPr>
              <a:t>max_trading_unit</a:t>
            </a:r>
            <a:r>
              <a:rPr lang="en-US" altLang="ko-KR" sz="2800" b="1" dirty="0">
                <a:solidFill>
                  <a:srgbClr val="C00000"/>
                </a:solidFill>
              </a:rPr>
              <a:t> 				: </a:t>
            </a:r>
            <a:r>
              <a:rPr lang="ko-KR" altLang="en-US" sz="2800" b="1" dirty="0">
                <a:solidFill>
                  <a:srgbClr val="C00000"/>
                </a:solidFill>
              </a:rPr>
              <a:t>매수할 수 있는 최대 가격 한도 </a:t>
            </a:r>
            <a:r>
              <a:rPr lang="en-US" altLang="ko-KR" sz="2800" b="1" dirty="0">
                <a:solidFill>
                  <a:srgbClr val="C00000"/>
                </a:solidFill>
              </a:rPr>
              <a:t>(</a:t>
            </a:r>
            <a:r>
              <a:rPr lang="ko-KR" altLang="en-US" sz="2800" b="1" dirty="0">
                <a:solidFill>
                  <a:srgbClr val="C00000"/>
                </a:solidFill>
              </a:rPr>
              <a:t>최대 주식 수 한도</a:t>
            </a:r>
            <a:r>
              <a:rPr lang="en-US" altLang="ko-KR" sz="2800" b="1" dirty="0">
                <a:solidFill>
                  <a:srgbClr val="C00000"/>
                </a:solidFill>
              </a:rPr>
              <a:t>)</a:t>
            </a:r>
          </a:p>
          <a:p>
            <a:endParaRPr lang="en-US" altLang="ko-KR" sz="2800" b="1" dirty="0"/>
          </a:p>
          <a:p>
            <a:r>
              <a:rPr lang="en-US" altLang="ko-KR" sz="2800" b="1" dirty="0"/>
              <a:t>										</a:t>
            </a:r>
            <a:r>
              <a:rPr lang="en-US" altLang="ko-KR" sz="2800" b="1" dirty="0" err="1">
                <a:solidFill>
                  <a:srgbClr val="C00000"/>
                </a:solidFill>
              </a:rPr>
              <a:t>num_epoches</a:t>
            </a:r>
            <a:r>
              <a:rPr lang="en-US" altLang="ko-KR" sz="2800" b="1" dirty="0">
                <a:solidFill>
                  <a:srgbClr val="C00000"/>
                </a:solidFill>
              </a:rPr>
              <a:t> 					: </a:t>
            </a:r>
            <a:r>
              <a:rPr lang="ko-KR" altLang="en-US" sz="2800" b="1" dirty="0" err="1">
                <a:solidFill>
                  <a:srgbClr val="C00000"/>
                </a:solidFill>
              </a:rPr>
              <a:t>에포크</a:t>
            </a:r>
            <a:r>
              <a:rPr lang="ko-KR" altLang="en-US" sz="2800" b="1" dirty="0">
                <a:solidFill>
                  <a:srgbClr val="C00000"/>
                </a:solidFill>
              </a:rPr>
              <a:t> 수</a:t>
            </a:r>
          </a:p>
          <a:p>
            <a:r>
              <a:rPr lang="ko-KR" altLang="en-US" sz="2800" b="1" dirty="0"/>
              <a:t>			</a:t>
            </a:r>
            <a:r>
              <a:rPr lang="en-US" altLang="ko-KR" sz="2800" b="1" dirty="0"/>
              <a:t>							</a:t>
            </a:r>
            <a:r>
              <a:rPr lang="en-US" altLang="ko-KR" sz="2800" b="1" dirty="0" err="1"/>
              <a:t>discount_factor</a:t>
            </a:r>
            <a:r>
              <a:rPr lang="en-US" altLang="ko-KR" sz="2800" b="1" dirty="0"/>
              <a:t> 				: </a:t>
            </a:r>
            <a:r>
              <a:rPr lang="ko-KR" altLang="en-US" sz="2800" b="1" dirty="0"/>
              <a:t>할인율 </a:t>
            </a:r>
            <a:r>
              <a:rPr lang="en-US" altLang="ko-KR" sz="2800" b="1" dirty="0"/>
              <a:t>(gamma)</a:t>
            </a:r>
          </a:p>
        </p:txBody>
      </p:sp>
    </p:spTree>
    <p:extLst>
      <p:ext uri="{BB962C8B-B14F-4D97-AF65-F5344CB8AC3E}">
        <p14:creationId xmlns:p14="http://schemas.microsoft.com/office/powerpoint/2010/main" val="14542712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DDF627-F72C-4656-9C14-917638C96AA1}"/>
              </a:ext>
            </a:extLst>
          </p:cNvPr>
          <p:cNvSpPr txBox="1">
            <a:spLocks/>
          </p:cNvSpPr>
          <p:nvPr/>
        </p:nvSpPr>
        <p:spPr>
          <a:xfrm>
            <a:off x="560814" y="501116"/>
            <a:ext cx="8971422" cy="16992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4800" b="1" dirty="0"/>
              <a:t>4. </a:t>
            </a:r>
            <a:r>
              <a:rPr lang="ko-KR" altLang="en-US" sz="4800" b="1" dirty="0"/>
              <a:t>프로젝트 결과</a:t>
            </a:r>
            <a:endParaRPr lang="en-US" altLang="ko-KR" sz="3000" b="1" dirty="0"/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ko-KR" altLang="en-US" sz="3000" b="1" dirty="0" err="1">
                <a:solidFill>
                  <a:srgbClr val="C00000"/>
                </a:solidFill>
              </a:rPr>
              <a:t>일봉</a:t>
            </a:r>
            <a:r>
              <a:rPr lang="ko-KR" altLang="en-US" sz="3000" b="1" dirty="0"/>
              <a:t> 모델 학습 결과</a:t>
            </a:r>
            <a:endParaRPr lang="en-US" altLang="ko-KR" sz="3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83C7A4-0A6A-4BFE-9D56-A8C729B8D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984" y="5895127"/>
            <a:ext cx="11630809" cy="87231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DBAA7F-E72A-4754-BDE9-AAFD5BE3783F}"/>
              </a:ext>
            </a:extLst>
          </p:cNvPr>
          <p:cNvSpPr txBox="1"/>
          <p:nvPr/>
        </p:nvSpPr>
        <p:spPr>
          <a:xfrm>
            <a:off x="1670299" y="2860801"/>
            <a:ext cx="91005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RL Model	: A3C 	</a:t>
            </a:r>
            <a:r>
              <a:rPr lang="ko-KR" altLang="en-US" sz="2400" b="1" dirty="0"/>
              <a:t>강화학습 모델</a:t>
            </a:r>
            <a:endParaRPr lang="en-US" altLang="ko-KR" sz="2400" b="1" dirty="0"/>
          </a:p>
          <a:p>
            <a:r>
              <a:rPr lang="en-US" altLang="ko-KR" sz="2400" b="1" dirty="0"/>
              <a:t>DL Model	: LSTM 	</a:t>
            </a:r>
            <a:r>
              <a:rPr lang="ko-KR" altLang="en-US" sz="2400" b="1" dirty="0" err="1"/>
              <a:t>딥뉴럴넷</a:t>
            </a:r>
            <a:r>
              <a:rPr lang="ko-KR" altLang="en-US" sz="2400" b="1" dirty="0"/>
              <a:t> 모델</a:t>
            </a:r>
            <a:r>
              <a:rPr lang="en-US" altLang="ko-KR" sz="2400" b="1" dirty="0"/>
              <a:t> 	( </a:t>
            </a:r>
            <a:r>
              <a:rPr lang="ko-KR" altLang="en-US" sz="2400" b="1" dirty="0"/>
              <a:t>가치 및 정책의 네트워크 모델 </a:t>
            </a:r>
            <a:r>
              <a:rPr lang="en-US" altLang="ko-KR" sz="2400" b="1" dirty="0"/>
              <a:t>)</a:t>
            </a:r>
          </a:p>
          <a:p>
            <a:endParaRPr lang="ko-KR" alt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BB8989-85DB-4182-8FD0-4AE6FBAFE604}"/>
              </a:ext>
            </a:extLst>
          </p:cNvPr>
          <p:cNvSpPr txBox="1"/>
          <p:nvPr/>
        </p:nvSpPr>
        <p:spPr>
          <a:xfrm>
            <a:off x="7808812" y="7454227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/>
              <a:t>실제 주가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2589AB-57C1-4407-96FA-8EBB5EA60D35}"/>
              </a:ext>
            </a:extLst>
          </p:cNvPr>
          <p:cNvSpPr txBox="1"/>
          <p:nvPr/>
        </p:nvSpPr>
        <p:spPr>
          <a:xfrm>
            <a:off x="7494624" y="8786286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/>
              <a:t>보유 주식 수</a:t>
            </a:r>
            <a:endParaRPr lang="en-US" altLang="ko-KR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18DC34-2C00-4BCA-B950-5E055581ECBB}"/>
              </a:ext>
            </a:extLst>
          </p:cNvPr>
          <p:cNvSpPr txBox="1"/>
          <p:nvPr/>
        </p:nvSpPr>
        <p:spPr>
          <a:xfrm>
            <a:off x="5051647" y="10199108"/>
            <a:ext cx="40254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/>
              <a:t>Q-Value	</a:t>
            </a:r>
          </a:p>
          <a:p>
            <a:pPr algn="r"/>
            <a:r>
              <a:rPr lang="en-US" altLang="ko-KR" sz="2000" b="1" dirty="0"/>
              <a:t>( </a:t>
            </a:r>
            <a:r>
              <a:rPr lang="ko-KR" altLang="en-US" sz="2000" b="1" dirty="0"/>
              <a:t>각 상태에서 행동의 평가 </a:t>
            </a:r>
            <a:r>
              <a:rPr lang="ko-KR" altLang="en-US" sz="2000" b="1" dirty="0" err="1"/>
              <a:t>기대값</a:t>
            </a:r>
            <a:r>
              <a:rPr lang="en-US" altLang="ko-KR" sz="2000" b="1" dirty="0"/>
              <a:t> 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CAF8FB-E5CB-41AE-A9B2-1BA963AE89E2}"/>
              </a:ext>
            </a:extLst>
          </p:cNvPr>
          <p:cNvSpPr txBox="1"/>
          <p:nvPr/>
        </p:nvSpPr>
        <p:spPr>
          <a:xfrm>
            <a:off x="6533143" y="11665734"/>
            <a:ext cx="2543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/>
              <a:t>Policy</a:t>
            </a:r>
          </a:p>
          <a:p>
            <a:pPr algn="r"/>
            <a:r>
              <a:rPr lang="en-US" altLang="ko-KR" sz="2000" b="1" dirty="0"/>
              <a:t>( Agent </a:t>
            </a:r>
            <a:r>
              <a:rPr lang="ko-KR" altLang="en-US" sz="2000" b="1" dirty="0"/>
              <a:t>의 행동 확률 </a:t>
            </a:r>
            <a:r>
              <a:rPr lang="en-US" altLang="ko-KR" sz="2000" b="1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B5CEAE-0A42-48E3-8A44-42C4CD53E341}"/>
              </a:ext>
            </a:extLst>
          </p:cNvPr>
          <p:cNvSpPr txBox="1"/>
          <p:nvPr/>
        </p:nvSpPr>
        <p:spPr>
          <a:xfrm>
            <a:off x="7039371" y="13412299"/>
            <a:ext cx="2037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/>
              <a:t>포트폴리오 가치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85072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AE4967D-C28A-45A9-8E98-D692F7E63F21}"/>
              </a:ext>
            </a:extLst>
          </p:cNvPr>
          <p:cNvSpPr txBox="1">
            <a:spLocks/>
          </p:cNvSpPr>
          <p:nvPr/>
        </p:nvSpPr>
        <p:spPr>
          <a:xfrm>
            <a:off x="501547" y="484680"/>
            <a:ext cx="8971422" cy="10004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5400" b="1" dirty="0"/>
              <a:t>1. </a:t>
            </a:r>
            <a:r>
              <a:rPr lang="ko-KR" altLang="en-US" sz="4800" b="1" dirty="0"/>
              <a:t>프로젝트 개요</a:t>
            </a:r>
            <a:endParaRPr lang="en-US" altLang="ko-KR" sz="4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73ED8D-03FC-4064-9728-86A0E8C004A9}"/>
              </a:ext>
            </a:extLst>
          </p:cNvPr>
          <p:cNvSpPr txBox="1"/>
          <p:nvPr/>
        </p:nvSpPr>
        <p:spPr>
          <a:xfrm>
            <a:off x="4987258" y="6410051"/>
            <a:ext cx="1280831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목표  </a:t>
            </a:r>
            <a:r>
              <a:rPr lang="en-US" altLang="ko-KR" sz="4000" b="1" dirty="0"/>
              <a:t>:  </a:t>
            </a:r>
            <a:r>
              <a:rPr lang="ko-KR" altLang="en-US" sz="4000" b="1" dirty="0">
                <a:solidFill>
                  <a:srgbClr val="C00000"/>
                </a:solidFill>
              </a:rPr>
              <a:t>단기 매매</a:t>
            </a:r>
            <a:r>
              <a:rPr lang="ko-KR" altLang="en-US" sz="4000" b="1" dirty="0"/>
              <a:t>를 수행할 수 있는 </a:t>
            </a:r>
            <a:endParaRPr lang="en-US" altLang="ko-KR" sz="4000" b="1" dirty="0"/>
          </a:p>
          <a:p>
            <a:r>
              <a:rPr lang="en-US" altLang="ko-KR" sz="4000" b="1" dirty="0">
                <a:solidFill>
                  <a:srgbClr val="C00000"/>
                </a:solidFill>
              </a:rPr>
              <a:t>			   </a:t>
            </a:r>
            <a:r>
              <a:rPr lang="ko-KR" altLang="en-US" sz="4000" b="1" dirty="0">
                <a:solidFill>
                  <a:srgbClr val="C00000"/>
                </a:solidFill>
              </a:rPr>
              <a:t>자동매매 강화학습 프로그램</a:t>
            </a:r>
            <a:endParaRPr lang="en-US" altLang="ko-KR" sz="4000" b="1" dirty="0">
              <a:solidFill>
                <a:srgbClr val="C00000"/>
              </a:solidFill>
            </a:endParaRPr>
          </a:p>
          <a:p>
            <a:endParaRPr lang="en-US" altLang="ko-KR" sz="3200" b="1" dirty="0"/>
          </a:p>
          <a:p>
            <a:endParaRPr lang="en-US" altLang="ko-KR" sz="3200" b="1" dirty="0"/>
          </a:p>
          <a:p>
            <a:r>
              <a:rPr lang="en-US" altLang="ko-KR" sz="2400" b="1" dirty="0"/>
              <a:t>			-&gt;	</a:t>
            </a:r>
            <a:r>
              <a:rPr lang="ko-KR" altLang="en-US" sz="2400" b="1" dirty="0"/>
              <a:t>전문성이 낮은 개인에게는 다양한 투자방법을 제공</a:t>
            </a:r>
            <a:endParaRPr lang="en-US" altLang="ko-KR" sz="2400" b="1" dirty="0"/>
          </a:p>
          <a:p>
            <a:endParaRPr lang="en-US" altLang="ko-KR" sz="3200" b="1" dirty="0"/>
          </a:p>
          <a:p>
            <a:r>
              <a:rPr lang="en-US" altLang="ko-KR" sz="2400" b="1" dirty="0"/>
              <a:t>			-&gt;	</a:t>
            </a:r>
            <a:r>
              <a:rPr lang="ko-KR" altLang="en-US" sz="2400" b="1" dirty="0"/>
              <a:t>시장의 변동성에 대응해야 하는 집단에게는 판단의 기준이나 </a:t>
            </a:r>
            <a:r>
              <a:rPr lang="ko-KR" altLang="en-US" sz="2400" b="1" dirty="0" err="1"/>
              <a:t>헷징의</a:t>
            </a:r>
            <a:r>
              <a:rPr lang="ko-KR" altLang="en-US" sz="2400" b="1" dirty="0"/>
              <a:t> 수단을 제공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5081080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293E87A-CC8C-493E-A684-3A9033AD2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984" y="5895127"/>
            <a:ext cx="11630809" cy="872310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CDDF627-F72C-4656-9C14-917638C96AA1}"/>
              </a:ext>
            </a:extLst>
          </p:cNvPr>
          <p:cNvSpPr txBox="1">
            <a:spLocks/>
          </p:cNvSpPr>
          <p:nvPr/>
        </p:nvSpPr>
        <p:spPr>
          <a:xfrm>
            <a:off x="560814" y="501116"/>
            <a:ext cx="8971422" cy="16992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4800" b="1" dirty="0"/>
              <a:t>4. </a:t>
            </a:r>
            <a:r>
              <a:rPr lang="ko-KR" altLang="en-US" sz="4800" b="1" dirty="0"/>
              <a:t>프로젝트 결과</a:t>
            </a:r>
            <a:endParaRPr lang="en-US" altLang="ko-KR" sz="3000" b="1" dirty="0"/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ko-KR" altLang="en-US" sz="3000" b="1" dirty="0" err="1">
                <a:solidFill>
                  <a:srgbClr val="C00000"/>
                </a:solidFill>
              </a:rPr>
              <a:t>일봉</a:t>
            </a:r>
            <a:r>
              <a:rPr lang="ko-KR" altLang="en-US" sz="3000" b="1" dirty="0"/>
              <a:t> 모델 학습 결과</a:t>
            </a:r>
            <a:endParaRPr lang="en-US" altLang="ko-KR" sz="3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E235B4-B1FE-4FC4-A29C-953C6787071E}"/>
              </a:ext>
            </a:extLst>
          </p:cNvPr>
          <p:cNvSpPr txBox="1"/>
          <p:nvPr/>
        </p:nvSpPr>
        <p:spPr>
          <a:xfrm>
            <a:off x="1670299" y="4473677"/>
            <a:ext cx="470513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/>
              <a:t>epoches</a:t>
            </a:r>
            <a:r>
              <a:rPr lang="en-US" altLang="ko-KR" sz="2400" b="1" dirty="0"/>
              <a:t>		= </a:t>
            </a:r>
            <a:r>
              <a:rPr lang="ko-KR" altLang="en-US" sz="2400" b="1" dirty="0"/>
              <a:t>에피소드 </a:t>
            </a:r>
            <a:r>
              <a:rPr lang="en-US" altLang="ko-KR" sz="2400" b="1" dirty="0"/>
              <a:t>100</a:t>
            </a:r>
          </a:p>
          <a:p>
            <a:r>
              <a:rPr lang="en-US" altLang="ko-KR" sz="2400" b="1" dirty="0" err="1"/>
              <a:t>num_step</a:t>
            </a:r>
            <a:r>
              <a:rPr lang="en-US" altLang="ko-KR" sz="2400" b="1" dirty="0"/>
              <a:t>		= TD-step 5</a:t>
            </a:r>
          </a:p>
          <a:p>
            <a:r>
              <a:rPr lang="en-US" altLang="ko-KR" sz="2400" b="1" dirty="0"/>
              <a:t>threshold		= win </a:t>
            </a:r>
            <a:r>
              <a:rPr lang="ko-KR" altLang="en-US" sz="2400" b="1" dirty="0"/>
              <a:t>기준 </a:t>
            </a:r>
            <a:r>
              <a:rPr lang="en-US" altLang="ko-KR" sz="2400" b="1" dirty="0"/>
              <a:t>5%</a:t>
            </a:r>
          </a:p>
          <a:p>
            <a:r>
              <a:rPr lang="en-US" altLang="ko-KR" sz="2400" b="1" dirty="0" err="1"/>
              <a:t>Max_trading_unit</a:t>
            </a:r>
            <a:endParaRPr lang="en-US" altLang="ko-KR" sz="2400" b="1" dirty="0"/>
          </a:p>
          <a:p>
            <a:r>
              <a:rPr lang="en-US" altLang="ko-KR" sz="2400" b="1" dirty="0"/>
              <a:t>				= </a:t>
            </a:r>
            <a:r>
              <a:rPr lang="ko-KR" altLang="en-US" sz="2400" b="1" dirty="0"/>
              <a:t>매매한도 </a:t>
            </a:r>
            <a:r>
              <a:rPr lang="en-US" altLang="ko-KR" sz="2400" b="1" dirty="0"/>
              <a:t>100 </a:t>
            </a:r>
            <a:r>
              <a:rPr lang="ko-KR" altLang="en-US" sz="2400" b="1" dirty="0"/>
              <a:t>만원</a:t>
            </a:r>
            <a:endParaRPr lang="en-US" altLang="ko-KR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DBAA7F-E72A-4754-BDE9-AAFD5BE3783F}"/>
              </a:ext>
            </a:extLst>
          </p:cNvPr>
          <p:cNvSpPr txBox="1"/>
          <p:nvPr/>
        </p:nvSpPr>
        <p:spPr>
          <a:xfrm>
            <a:off x="1670299" y="2860801"/>
            <a:ext cx="91005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RL Model	: A3C 	</a:t>
            </a:r>
            <a:r>
              <a:rPr lang="ko-KR" altLang="en-US" sz="2400" b="1" dirty="0"/>
              <a:t>강화학습 모델</a:t>
            </a:r>
            <a:endParaRPr lang="en-US" altLang="ko-KR" sz="2400" b="1" dirty="0"/>
          </a:p>
          <a:p>
            <a:r>
              <a:rPr lang="en-US" altLang="ko-KR" sz="2400" b="1" dirty="0"/>
              <a:t>DL Model	: LSTM 	</a:t>
            </a:r>
            <a:r>
              <a:rPr lang="ko-KR" altLang="en-US" sz="2400" b="1" dirty="0" err="1"/>
              <a:t>딥뉴럴넷</a:t>
            </a:r>
            <a:r>
              <a:rPr lang="ko-KR" altLang="en-US" sz="2400" b="1" dirty="0"/>
              <a:t> 모델</a:t>
            </a:r>
            <a:r>
              <a:rPr lang="en-US" altLang="ko-KR" sz="2400" b="1" dirty="0"/>
              <a:t> 	( </a:t>
            </a:r>
            <a:r>
              <a:rPr lang="ko-KR" altLang="en-US" sz="2400" b="1" dirty="0"/>
              <a:t>가치 및 정책의 네트워크 모델 </a:t>
            </a:r>
            <a:r>
              <a:rPr lang="en-US" altLang="ko-KR" sz="2400" b="1" dirty="0"/>
              <a:t>)</a:t>
            </a:r>
          </a:p>
          <a:p>
            <a:r>
              <a:rPr lang="en-US" altLang="ko-KR" sz="2400" b="1" dirty="0"/>
              <a:t>Date		: 20170101 ~ 20171231	( </a:t>
            </a:r>
            <a:r>
              <a:rPr lang="ko-KR" altLang="en-US" sz="2400" b="1" dirty="0"/>
              <a:t>한 에피소드에 일 단위로 </a:t>
            </a:r>
            <a:r>
              <a:rPr lang="en-US" altLang="ko-KR" sz="2400" b="1" dirty="0"/>
              <a:t>1</a:t>
            </a:r>
            <a:r>
              <a:rPr lang="ko-KR" altLang="en-US" sz="2400" b="1" dirty="0"/>
              <a:t>년 </a:t>
            </a:r>
            <a:r>
              <a:rPr lang="en-US" altLang="ko-KR" sz="2400" b="1" dirty="0"/>
              <a:t>)</a:t>
            </a:r>
          </a:p>
          <a:p>
            <a:endParaRPr lang="ko-KR" alt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BB8989-85DB-4182-8FD0-4AE6FBAFE604}"/>
              </a:ext>
            </a:extLst>
          </p:cNvPr>
          <p:cNvSpPr txBox="1"/>
          <p:nvPr/>
        </p:nvSpPr>
        <p:spPr>
          <a:xfrm>
            <a:off x="7808812" y="7454227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/>
              <a:t>실제 주가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2589AB-57C1-4407-96FA-8EBB5EA60D35}"/>
              </a:ext>
            </a:extLst>
          </p:cNvPr>
          <p:cNvSpPr txBox="1"/>
          <p:nvPr/>
        </p:nvSpPr>
        <p:spPr>
          <a:xfrm>
            <a:off x="7494624" y="8786286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/>
              <a:t>보유 주식 수</a:t>
            </a:r>
            <a:endParaRPr lang="en-US" altLang="ko-KR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18DC34-2C00-4BCA-B950-5E055581ECBB}"/>
              </a:ext>
            </a:extLst>
          </p:cNvPr>
          <p:cNvSpPr txBox="1"/>
          <p:nvPr/>
        </p:nvSpPr>
        <p:spPr>
          <a:xfrm>
            <a:off x="5051647" y="10199108"/>
            <a:ext cx="40254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/>
              <a:t>Q-Value	</a:t>
            </a:r>
          </a:p>
          <a:p>
            <a:pPr algn="r"/>
            <a:r>
              <a:rPr lang="en-US" altLang="ko-KR" sz="2000" b="1" dirty="0"/>
              <a:t>( </a:t>
            </a:r>
            <a:r>
              <a:rPr lang="ko-KR" altLang="en-US" sz="2000" b="1" dirty="0"/>
              <a:t>각 상태에서 행동의 평가 </a:t>
            </a:r>
            <a:r>
              <a:rPr lang="ko-KR" altLang="en-US" sz="2000" b="1" dirty="0" err="1"/>
              <a:t>기대값</a:t>
            </a:r>
            <a:r>
              <a:rPr lang="en-US" altLang="ko-KR" sz="2000" b="1" dirty="0"/>
              <a:t> 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CAF8FB-E5CB-41AE-A9B2-1BA963AE89E2}"/>
              </a:ext>
            </a:extLst>
          </p:cNvPr>
          <p:cNvSpPr txBox="1"/>
          <p:nvPr/>
        </p:nvSpPr>
        <p:spPr>
          <a:xfrm>
            <a:off x="6533143" y="11665734"/>
            <a:ext cx="2543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/>
              <a:t>Policy</a:t>
            </a:r>
          </a:p>
          <a:p>
            <a:pPr algn="r"/>
            <a:r>
              <a:rPr lang="en-US" altLang="ko-KR" sz="2000" b="1" dirty="0"/>
              <a:t>( Agent </a:t>
            </a:r>
            <a:r>
              <a:rPr lang="ko-KR" altLang="en-US" sz="2000" b="1" dirty="0"/>
              <a:t>의 행동 확률 </a:t>
            </a:r>
            <a:r>
              <a:rPr lang="en-US" altLang="ko-KR" sz="2000" b="1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B5CEAE-0A42-48E3-8A44-42C4CD53E341}"/>
              </a:ext>
            </a:extLst>
          </p:cNvPr>
          <p:cNvSpPr txBox="1"/>
          <p:nvPr/>
        </p:nvSpPr>
        <p:spPr>
          <a:xfrm>
            <a:off x="7039371" y="13412299"/>
            <a:ext cx="2037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/>
              <a:t>포트폴리오 가치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61559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C290BF9-AA8C-422B-9897-E69BB1E93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984" y="5895127"/>
            <a:ext cx="11630809" cy="872310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CDDF627-F72C-4656-9C14-917638C96AA1}"/>
              </a:ext>
            </a:extLst>
          </p:cNvPr>
          <p:cNvSpPr txBox="1">
            <a:spLocks/>
          </p:cNvSpPr>
          <p:nvPr/>
        </p:nvSpPr>
        <p:spPr>
          <a:xfrm>
            <a:off x="560814" y="501116"/>
            <a:ext cx="8971422" cy="16992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4800" b="1" dirty="0"/>
              <a:t>4. </a:t>
            </a:r>
            <a:r>
              <a:rPr lang="ko-KR" altLang="en-US" sz="4800" b="1" dirty="0"/>
              <a:t>프로젝트 결과</a:t>
            </a:r>
            <a:endParaRPr lang="en-US" altLang="ko-KR" sz="3000" b="1" dirty="0"/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ko-KR" altLang="en-US" sz="3000" b="1" dirty="0" err="1">
                <a:solidFill>
                  <a:srgbClr val="C00000"/>
                </a:solidFill>
              </a:rPr>
              <a:t>일봉</a:t>
            </a:r>
            <a:r>
              <a:rPr lang="ko-KR" altLang="en-US" sz="3000" b="1" dirty="0"/>
              <a:t> 모델 학습 결과</a:t>
            </a:r>
            <a:endParaRPr lang="en-US" altLang="ko-KR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BB8989-85DB-4182-8FD0-4AE6FBAFE604}"/>
              </a:ext>
            </a:extLst>
          </p:cNvPr>
          <p:cNvSpPr txBox="1"/>
          <p:nvPr/>
        </p:nvSpPr>
        <p:spPr>
          <a:xfrm>
            <a:off x="7808812" y="7454227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/>
              <a:t>실제 주가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2589AB-57C1-4407-96FA-8EBB5EA60D35}"/>
              </a:ext>
            </a:extLst>
          </p:cNvPr>
          <p:cNvSpPr txBox="1"/>
          <p:nvPr/>
        </p:nvSpPr>
        <p:spPr>
          <a:xfrm>
            <a:off x="7494624" y="8786286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/>
              <a:t>보유 주식 수</a:t>
            </a:r>
            <a:endParaRPr lang="en-US" altLang="ko-KR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18DC34-2C00-4BCA-B950-5E055581ECBB}"/>
              </a:ext>
            </a:extLst>
          </p:cNvPr>
          <p:cNvSpPr txBox="1"/>
          <p:nvPr/>
        </p:nvSpPr>
        <p:spPr>
          <a:xfrm>
            <a:off x="5051647" y="10199108"/>
            <a:ext cx="40254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/>
              <a:t>Q-Value	</a:t>
            </a:r>
          </a:p>
          <a:p>
            <a:pPr algn="r"/>
            <a:r>
              <a:rPr lang="en-US" altLang="ko-KR" sz="2000" b="1" dirty="0"/>
              <a:t>( </a:t>
            </a:r>
            <a:r>
              <a:rPr lang="ko-KR" altLang="en-US" sz="2000" b="1" dirty="0"/>
              <a:t>각 상태에서 행동의 평가 </a:t>
            </a:r>
            <a:r>
              <a:rPr lang="ko-KR" altLang="en-US" sz="2000" b="1" dirty="0" err="1"/>
              <a:t>기대값</a:t>
            </a:r>
            <a:r>
              <a:rPr lang="en-US" altLang="ko-KR" sz="2000" b="1" dirty="0"/>
              <a:t> 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CAF8FB-E5CB-41AE-A9B2-1BA963AE89E2}"/>
              </a:ext>
            </a:extLst>
          </p:cNvPr>
          <p:cNvSpPr txBox="1"/>
          <p:nvPr/>
        </p:nvSpPr>
        <p:spPr>
          <a:xfrm>
            <a:off x="6533143" y="11665734"/>
            <a:ext cx="2543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/>
              <a:t>Policy</a:t>
            </a:r>
          </a:p>
          <a:p>
            <a:pPr algn="r"/>
            <a:r>
              <a:rPr lang="en-US" altLang="ko-KR" sz="2000" b="1" dirty="0"/>
              <a:t>( Agent </a:t>
            </a:r>
            <a:r>
              <a:rPr lang="ko-KR" altLang="en-US" sz="2000" b="1" dirty="0"/>
              <a:t>의 행동 확률 </a:t>
            </a:r>
            <a:r>
              <a:rPr lang="en-US" altLang="ko-KR" sz="2000" b="1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B5CEAE-0A42-48E3-8A44-42C4CD53E341}"/>
              </a:ext>
            </a:extLst>
          </p:cNvPr>
          <p:cNvSpPr txBox="1"/>
          <p:nvPr/>
        </p:nvSpPr>
        <p:spPr>
          <a:xfrm>
            <a:off x="7039371" y="13412299"/>
            <a:ext cx="2037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/>
              <a:t>포트폴리오 가치</a:t>
            </a:r>
            <a:endParaRPr lang="ko-KR" alt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9D5874-1FC2-45B8-90FB-9853B6F32574}"/>
              </a:ext>
            </a:extLst>
          </p:cNvPr>
          <p:cNvSpPr txBox="1"/>
          <p:nvPr/>
        </p:nvSpPr>
        <p:spPr>
          <a:xfrm>
            <a:off x="1670299" y="4473677"/>
            <a:ext cx="470513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/>
              <a:t>epoches</a:t>
            </a:r>
            <a:r>
              <a:rPr lang="en-US" altLang="ko-KR" sz="2400" b="1" dirty="0"/>
              <a:t>		= </a:t>
            </a:r>
            <a:r>
              <a:rPr lang="ko-KR" altLang="en-US" sz="2400" b="1" dirty="0"/>
              <a:t>에피소드 </a:t>
            </a:r>
            <a:r>
              <a:rPr lang="en-US" altLang="ko-KR" sz="2400" b="1" dirty="0"/>
              <a:t>100</a:t>
            </a:r>
          </a:p>
          <a:p>
            <a:r>
              <a:rPr lang="en-US" altLang="ko-KR" sz="2400" b="1" dirty="0" err="1"/>
              <a:t>num_step</a:t>
            </a:r>
            <a:r>
              <a:rPr lang="en-US" altLang="ko-KR" sz="2400" b="1" dirty="0"/>
              <a:t>		= TD-step 5</a:t>
            </a:r>
          </a:p>
          <a:p>
            <a:r>
              <a:rPr lang="en-US" altLang="ko-KR" sz="2400" b="1" dirty="0"/>
              <a:t>threshold		= win </a:t>
            </a:r>
            <a:r>
              <a:rPr lang="ko-KR" altLang="en-US" sz="2400" b="1" dirty="0"/>
              <a:t>기준 </a:t>
            </a:r>
            <a:r>
              <a:rPr lang="en-US" altLang="ko-KR" sz="2400" b="1" dirty="0"/>
              <a:t>5%</a:t>
            </a:r>
          </a:p>
          <a:p>
            <a:r>
              <a:rPr lang="en-US" altLang="ko-KR" sz="2400" b="1" dirty="0" err="1"/>
              <a:t>Max_trading_unit</a:t>
            </a:r>
            <a:endParaRPr lang="en-US" altLang="ko-KR" sz="2400" b="1" dirty="0"/>
          </a:p>
          <a:p>
            <a:r>
              <a:rPr lang="en-US" altLang="ko-KR" sz="2400" b="1" dirty="0"/>
              <a:t>				= </a:t>
            </a:r>
            <a:r>
              <a:rPr lang="ko-KR" altLang="en-US" sz="2400" b="1" dirty="0"/>
              <a:t>매매한도 </a:t>
            </a:r>
            <a:r>
              <a:rPr lang="en-US" altLang="ko-KR" sz="2400" b="1" dirty="0"/>
              <a:t>100 </a:t>
            </a:r>
            <a:r>
              <a:rPr lang="ko-KR" altLang="en-US" sz="2400" b="1" dirty="0"/>
              <a:t>만원</a:t>
            </a:r>
            <a:endParaRPr lang="en-US" altLang="ko-KR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8A977E-64B8-46D9-8E5C-622D5826754A}"/>
              </a:ext>
            </a:extLst>
          </p:cNvPr>
          <p:cNvSpPr txBox="1"/>
          <p:nvPr/>
        </p:nvSpPr>
        <p:spPr>
          <a:xfrm>
            <a:off x="1670299" y="2860801"/>
            <a:ext cx="45031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RL Model	: A3C 	</a:t>
            </a:r>
            <a:r>
              <a:rPr lang="ko-KR" altLang="en-US" sz="2400" b="1" dirty="0"/>
              <a:t>강화학습 모델</a:t>
            </a:r>
            <a:endParaRPr lang="en-US" altLang="ko-KR" sz="2400" b="1" dirty="0"/>
          </a:p>
          <a:p>
            <a:r>
              <a:rPr lang="en-US" altLang="ko-KR" sz="2400" b="1" dirty="0"/>
              <a:t>DL Model	: LSTM 	</a:t>
            </a:r>
            <a:r>
              <a:rPr lang="ko-KR" altLang="en-US" sz="2400" b="1" dirty="0" err="1"/>
              <a:t>딥뉴럴넷</a:t>
            </a:r>
            <a:r>
              <a:rPr lang="ko-KR" altLang="en-US" sz="2400" b="1" dirty="0"/>
              <a:t> 모델</a:t>
            </a:r>
            <a:r>
              <a:rPr lang="en-US" altLang="ko-KR" sz="2400" b="1" dirty="0"/>
              <a:t> </a:t>
            </a:r>
          </a:p>
          <a:p>
            <a:r>
              <a:rPr lang="en-US" altLang="ko-KR" sz="2400" b="1" dirty="0"/>
              <a:t>Date		: 20170101 ~ 20171231</a:t>
            </a:r>
          </a:p>
          <a:p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996298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564A464-89D8-4800-9459-54B4138CF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984" y="5895127"/>
            <a:ext cx="11630809" cy="872310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CDDF627-F72C-4656-9C14-917638C96AA1}"/>
              </a:ext>
            </a:extLst>
          </p:cNvPr>
          <p:cNvSpPr txBox="1">
            <a:spLocks/>
          </p:cNvSpPr>
          <p:nvPr/>
        </p:nvSpPr>
        <p:spPr>
          <a:xfrm>
            <a:off x="560814" y="501116"/>
            <a:ext cx="8971422" cy="16992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4800" b="1" dirty="0"/>
              <a:t>4. </a:t>
            </a:r>
            <a:r>
              <a:rPr lang="ko-KR" altLang="en-US" sz="4800" b="1" dirty="0"/>
              <a:t>프로젝트 결과</a:t>
            </a:r>
            <a:endParaRPr lang="en-US" altLang="ko-KR" sz="3000" b="1" dirty="0"/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ko-KR" altLang="en-US" sz="3000" b="1" dirty="0" err="1">
                <a:solidFill>
                  <a:srgbClr val="C00000"/>
                </a:solidFill>
              </a:rPr>
              <a:t>일봉</a:t>
            </a:r>
            <a:r>
              <a:rPr lang="ko-KR" altLang="en-US" sz="3000" b="1" dirty="0"/>
              <a:t> 모델 학습 결과</a:t>
            </a:r>
            <a:endParaRPr lang="en-US" altLang="ko-KR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BB8989-85DB-4182-8FD0-4AE6FBAFE604}"/>
              </a:ext>
            </a:extLst>
          </p:cNvPr>
          <p:cNvSpPr txBox="1"/>
          <p:nvPr/>
        </p:nvSpPr>
        <p:spPr>
          <a:xfrm>
            <a:off x="7808812" y="7454227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/>
              <a:t>실제 주가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2589AB-57C1-4407-96FA-8EBB5EA60D35}"/>
              </a:ext>
            </a:extLst>
          </p:cNvPr>
          <p:cNvSpPr txBox="1"/>
          <p:nvPr/>
        </p:nvSpPr>
        <p:spPr>
          <a:xfrm>
            <a:off x="7494624" y="8786286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/>
              <a:t>보유 주식 수</a:t>
            </a:r>
            <a:endParaRPr lang="en-US" altLang="ko-KR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18DC34-2C00-4BCA-B950-5E055581ECBB}"/>
              </a:ext>
            </a:extLst>
          </p:cNvPr>
          <p:cNvSpPr txBox="1"/>
          <p:nvPr/>
        </p:nvSpPr>
        <p:spPr>
          <a:xfrm>
            <a:off x="5051647" y="10199108"/>
            <a:ext cx="40254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/>
              <a:t>Q-Value	</a:t>
            </a:r>
          </a:p>
          <a:p>
            <a:pPr algn="r"/>
            <a:r>
              <a:rPr lang="en-US" altLang="ko-KR" sz="2000" b="1" dirty="0"/>
              <a:t>( </a:t>
            </a:r>
            <a:r>
              <a:rPr lang="ko-KR" altLang="en-US" sz="2000" b="1" dirty="0"/>
              <a:t>각 상태에서 행동의 평가 </a:t>
            </a:r>
            <a:r>
              <a:rPr lang="ko-KR" altLang="en-US" sz="2000" b="1" dirty="0" err="1"/>
              <a:t>기대값</a:t>
            </a:r>
            <a:r>
              <a:rPr lang="en-US" altLang="ko-KR" sz="2000" b="1" dirty="0"/>
              <a:t> 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CAF8FB-E5CB-41AE-A9B2-1BA963AE89E2}"/>
              </a:ext>
            </a:extLst>
          </p:cNvPr>
          <p:cNvSpPr txBox="1"/>
          <p:nvPr/>
        </p:nvSpPr>
        <p:spPr>
          <a:xfrm>
            <a:off x="6533143" y="11665734"/>
            <a:ext cx="2543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/>
              <a:t>Policy</a:t>
            </a:r>
          </a:p>
          <a:p>
            <a:pPr algn="r"/>
            <a:r>
              <a:rPr lang="en-US" altLang="ko-KR" sz="2000" b="1" dirty="0"/>
              <a:t>( Agent </a:t>
            </a:r>
            <a:r>
              <a:rPr lang="ko-KR" altLang="en-US" sz="2000" b="1" dirty="0"/>
              <a:t>의 행동 확률 </a:t>
            </a:r>
            <a:r>
              <a:rPr lang="en-US" altLang="ko-KR" sz="2000" b="1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B5CEAE-0A42-48E3-8A44-42C4CD53E341}"/>
              </a:ext>
            </a:extLst>
          </p:cNvPr>
          <p:cNvSpPr txBox="1"/>
          <p:nvPr/>
        </p:nvSpPr>
        <p:spPr>
          <a:xfrm>
            <a:off x="7039371" y="13412299"/>
            <a:ext cx="2037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/>
              <a:t>포트폴리오 가치</a:t>
            </a:r>
            <a:endParaRPr lang="ko-KR" alt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68F03C-B7F7-46F4-93FB-99C8716CDC7E}"/>
              </a:ext>
            </a:extLst>
          </p:cNvPr>
          <p:cNvSpPr txBox="1"/>
          <p:nvPr/>
        </p:nvSpPr>
        <p:spPr>
          <a:xfrm>
            <a:off x="1670299" y="4473677"/>
            <a:ext cx="470513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/>
              <a:t>epoches</a:t>
            </a:r>
            <a:r>
              <a:rPr lang="en-US" altLang="ko-KR" sz="2400" b="1" dirty="0"/>
              <a:t>		= </a:t>
            </a:r>
            <a:r>
              <a:rPr lang="ko-KR" altLang="en-US" sz="2400" b="1" dirty="0"/>
              <a:t>에피소드 </a:t>
            </a:r>
            <a:r>
              <a:rPr lang="en-US" altLang="ko-KR" sz="2400" b="1" dirty="0"/>
              <a:t>100</a:t>
            </a:r>
          </a:p>
          <a:p>
            <a:r>
              <a:rPr lang="en-US" altLang="ko-KR" sz="2400" b="1" dirty="0" err="1"/>
              <a:t>num_step</a:t>
            </a:r>
            <a:r>
              <a:rPr lang="en-US" altLang="ko-KR" sz="2400" b="1" dirty="0"/>
              <a:t>		= TD-step 5</a:t>
            </a:r>
          </a:p>
          <a:p>
            <a:r>
              <a:rPr lang="en-US" altLang="ko-KR" sz="2400" b="1" dirty="0"/>
              <a:t>threshold		= win </a:t>
            </a:r>
            <a:r>
              <a:rPr lang="ko-KR" altLang="en-US" sz="2400" b="1" dirty="0"/>
              <a:t>기준 </a:t>
            </a:r>
            <a:r>
              <a:rPr lang="en-US" altLang="ko-KR" sz="2400" b="1" dirty="0"/>
              <a:t>5%</a:t>
            </a:r>
          </a:p>
          <a:p>
            <a:r>
              <a:rPr lang="en-US" altLang="ko-KR" sz="2400" b="1" dirty="0" err="1"/>
              <a:t>Max_trading_unit</a:t>
            </a:r>
            <a:endParaRPr lang="en-US" altLang="ko-KR" sz="2400" b="1" dirty="0"/>
          </a:p>
          <a:p>
            <a:r>
              <a:rPr lang="en-US" altLang="ko-KR" sz="2400" b="1" dirty="0"/>
              <a:t>				= </a:t>
            </a:r>
            <a:r>
              <a:rPr lang="ko-KR" altLang="en-US" sz="2400" b="1" dirty="0"/>
              <a:t>매매한도 </a:t>
            </a:r>
            <a:r>
              <a:rPr lang="en-US" altLang="ko-KR" sz="2400" b="1" dirty="0"/>
              <a:t>100 </a:t>
            </a:r>
            <a:r>
              <a:rPr lang="ko-KR" altLang="en-US" sz="2400" b="1" dirty="0"/>
              <a:t>만원</a:t>
            </a:r>
            <a:endParaRPr lang="en-US" altLang="ko-KR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CCE472-5288-4D19-AA8D-C459B45033D0}"/>
              </a:ext>
            </a:extLst>
          </p:cNvPr>
          <p:cNvSpPr txBox="1"/>
          <p:nvPr/>
        </p:nvSpPr>
        <p:spPr>
          <a:xfrm>
            <a:off x="1670299" y="2860801"/>
            <a:ext cx="45031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RL Model	: A3C 	</a:t>
            </a:r>
            <a:r>
              <a:rPr lang="ko-KR" altLang="en-US" sz="2400" b="1" dirty="0"/>
              <a:t>강화학습 모델</a:t>
            </a:r>
            <a:endParaRPr lang="en-US" altLang="ko-KR" sz="2400" b="1" dirty="0"/>
          </a:p>
          <a:p>
            <a:r>
              <a:rPr lang="en-US" altLang="ko-KR" sz="2400" b="1" dirty="0"/>
              <a:t>DL Model	: LSTM 	</a:t>
            </a:r>
            <a:r>
              <a:rPr lang="ko-KR" altLang="en-US" sz="2400" b="1" dirty="0" err="1"/>
              <a:t>딥뉴럴넷</a:t>
            </a:r>
            <a:r>
              <a:rPr lang="ko-KR" altLang="en-US" sz="2400" b="1" dirty="0"/>
              <a:t> 모델</a:t>
            </a:r>
            <a:r>
              <a:rPr lang="en-US" altLang="ko-KR" sz="2400" b="1" dirty="0"/>
              <a:t> </a:t>
            </a:r>
          </a:p>
          <a:p>
            <a:r>
              <a:rPr lang="en-US" altLang="ko-KR" sz="2400" b="1" dirty="0"/>
              <a:t>Date		: 20170101 ~ 20171231</a:t>
            </a:r>
          </a:p>
          <a:p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63508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B1365D3-88A9-4F58-998C-2B86D841D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984" y="5895127"/>
            <a:ext cx="11630809" cy="872310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CDDF627-F72C-4656-9C14-917638C96AA1}"/>
              </a:ext>
            </a:extLst>
          </p:cNvPr>
          <p:cNvSpPr txBox="1">
            <a:spLocks/>
          </p:cNvSpPr>
          <p:nvPr/>
        </p:nvSpPr>
        <p:spPr>
          <a:xfrm>
            <a:off x="560814" y="501116"/>
            <a:ext cx="8971422" cy="16992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4800" b="1" dirty="0"/>
              <a:t>4. </a:t>
            </a:r>
            <a:r>
              <a:rPr lang="ko-KR" altLang="en-US" sz="4800" b="1" dirty="0"/>
              <a:t>프로젝트 결과</a:t>
            </a:r>
            <a:endParaRPr lang="en-US" altLang="ko-KR" sz="3000" b="1" dirty="0"/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ko-KR" altLang="en-US" sz="3000" b="1" dirty="0" err="1">
                <a:solidFill>
                  <a:srgbClr val="C00000"/>
                </a:solidFill>
              </a:rPr>
              <a:t>일봉</a:t>
            </a:r>
            <a:r>
              <a:rPr lang="ko-KR" altLang="en-US" sz="3000" b="1" dirty="0"/>
              <a:t> 모델 학습 결과</a:t>
            </a:r>
            <a:endParaRPr lang="en-US" altLang="ko-KR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BB8989-85DB-4182-8FD0-4AE6FBAFE604}"/>
              </a:ext>
            </a:extLst>
          </p:cNvPr>
          <p:cNvSpPr txBox="1"/>
          <p:nvPr/>
        </p:nvSpPr>
        <p:spPr>
          <a:xfrm>
            <a:off x="7808812" y="7454227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/>
              <a:t>실제 주가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2589AB-57C1-4407-96FA-8EBB5EA60D35}"/>
              </a:ext>
            </a:extLst>
          </p:cNvPr>
          <p:cNvSpPr txBox="1"/>
          <p:nvPr/>
        </p:nvSpPr>
        <p:spPr>
          <a:xfrm>
            <a:off x="7494624" y="8786286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/>
              <a:t>보유 주식 수</a:t>
            </a:r>
            <a:endParaRPr lang="en-US" altLang="ko-KR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18DC34-2C00-4BCA-B950-5E055581ECBB}"/>
              </a:ext>
            </a:extLst>
          </p:cNvPr>
          <p:cNvSpPr txBox="1"/>
          <p:nvPr/>
        </p:nvSpPr>
        <p:spPr>
          <a:xfrm>
            <a:off x="5051647" y="10199108"/>
            <a:ext cx="40254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/>
              <a:t>Q-Value	</a:t>
            </a:r>
          </a:p>
          <a:p>
            <a:pPr algn="r"/>
            <a:r>
              <a:rPr lang="en-US" altLang="ko-KR" sz="2000" b="1" dirty="0"/>
              <a:t>( </a:t>
            </a:r>
            <a:r>
              <a:rPr lang="ko-KR" altLang="en-US" sz="2000" b="1" dirty="0"/>
              <a:t>각 상태에서 행동의 평가 </a:t>
            </a:r>
            <a:r>
              <a:rPr lang="ko-KR" altLang="en-US" sz="2000" b="1" dirty="0" err="1"/>
              <a:t>기대값</a:t>
            </a:r>
            <a:r>
              <a:rPr lang="en-US" altLang="ko-KR" sz="2000" b="1" dirty="0"/>
              <a:t> 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CAF8FB-E5CB-41AE-A9B2-1BA963AE89E2}"/>
              </a:ext>
            </a:extLst>
          </p:cNvPr>
          <p:cNvSpPr txBox="1"/>
          <p:nvPr/>
        </p:nvSpPr>
        <p:spPr>
          <a:xfrm>
            <a:off x="6533143" y="11665734"/>
            <a:ext cx="2543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/>
              <a:t>Policy</a:t>
            </a:r>
          </a:p>
          <a:p>
            <a:pPr algn="r"/>
            <a:r>
              <a:rPr lang="en-US" altLang="ko-KR" sz="2000" b="1" dirty="0"/>
              <a:t>( Agent </a:t>
            </a:r>
            <a:r>
              <a:rPr lang="ko-KR" altLang="en-US" sz="2000" b="1" dirty="0"/>
              <a:t>의 행동 확률 </a:t>
            </a:r>
            <a:r>
              <a:rPr lang="en-US" altLang="ko-KR" sz="2000" b="1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B5CEAE-0A42-48E3-8A44-42C4CD53E341}"/>
              </a:ext>
            </a:extLst>
          </p:cNvPr>
          <p:cNvSpPr txBox="1"/>
          <p:nvPr/>
        </p:nvSpPr>
        <p:spPr>
          <a:xfrm>
            <a:off x="7039371" y="13412299"/>
            <a:ext cx="2037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/>
              <a:t>포트폴리오 가치</a:t>
            </a:r>
            <a:endParaRPr lang="ko-KR" alt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51D2E8-C9CB-42F7-B1CE-4FEBA579D202}"/>
              </a:ext>
            </a:extLst>
          </p:cNvPr>
          <p:cNvSpPr txBox="1"/>
          <p:nvPr/>
        </p:nvSpPr>
        <p:spPr>
          <a:xfrm>
            <a:off x="1670299" y="4473677"/>
            <a:ext cx="470513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/>
              <a:t>epoches</a:t>
            </a:r>
            <a:r>
              <a:rPr lang="en-US" altLang="ko-KR" sz="2400" b="1" dirty="0"/>
              <a:t>		= </a:t>
            </a:r>
            <a:r>
              <a:rPr lang="ko-KR" altLang="en-US" sz="2400" b="1" dirty="0"/>
              <a:t>에피소드 </a:t>
            </a:r>
            <a:r>
              <a:rPr lang="en-US" altLang="ko-KR" sz="2400" b="1" dirty="0"/>
              <a:t>100</a:t>
            </a:r>
          </a:p>
          <a:p>
            <a:r>
              <a:rPr lang="en-US" altLang="ko-KR" sz="2400" b="1" dirty="0" err="1"/>
              <a:t>num_step</a:t>
            </a:r>
            <a:r>
              <a:rPr lang="en-US" altLang="ko-KR" sz="2400" b="1" dirty="0"/>
              <a:t>		= TD-step 5</a:t>
            </a:r>
          </a:p>
          <a:p>
            <a:r>
              <a:rPr lang="en-US" altLang="ko-KR" sz="2400" b="1" dirty="0"/>
              <a:t>threshold		= </a:t>
            </a:r>
            <a:r>
              <a:rPr lang="en-US" altLang="ko-KR" sz="2400" b="1" dirty="0">
                <a:solidFill>
                  <a:srgbClr val="C00000"/>
                </a:solidFill>
              </a:rPr>
              <a:t>win </a:t>
            </a:r>
            <a:r>
              <a:rPr lang="ko-KR" altLang="en-US" sz="2400" b="1" dirty="0">
                <a:solidFill>
                  <a:srgbClr val="C00000"/>
                </a:solidFill>
              </a:rPr>
              <a:t>기준 </a:t>
            </a:r>
            <a:r>
              <a:rPr lang="en-US" altLang="ko-KR" sz="2400" b="1" dirty="0">
                <a:solidFill>
                  <a:srgbClr val="C00000"/>
                </a:solidFill>
              </a:rPr>
              <a:t>5%</a:t>
            </a:r>
          </a:p>
          <a:p>
            <a:r>
              <a:rPr lang="en-US" altLang="ko-KR" sz="2400" b="1" dirty="0" err="1"/>
              <a:t>Max_trading_unit</a:t>
            </a:r>
            <a:endParaRPr lang="en-US" altLang="ko-KR" sz="2400" b="1" dirty="0"/>
          </a:p>
          <a:p>
            <a:r>
              <a:rPr lang="en-US" altLang="ko-KR" sz="2400" b="1" dirty="0"/>
              <a:t>				= </a:t>
            </a:r>
            <a:r>
              <a:rPr lang="ko-KR" altLang="en-US" sz="2400" b="1" dirty="0">
                <a:solidFill>
                  <a:srgbClr val="C00000"/>
                </a:solidFill>
              </a:rPr>
              <a:t>매매한도 </a:t>
            </a:r>
            <a:r>
              <a:rPr lang="en-US" altLang="ko-KR" sz="2400" b="1" dirty="0">
                <a:solidFill>
                  <a:srgbClr val="C00000"/>
                </a:solidFill>
              </a:rPr>
              <a:t>100 </a:t>
            </a:r>
            <a:r>
              <a:rPr lang="ko-KR" altLang="en-US" sz="2400" b="1" dirty="0">
                <a:solidFill>
                  <a:srgbClr val="C00000"/>
                </a:solidFill>
              </a:rPr>
              <a:t>만원</a:t>
            </a:r>
            <a:endParaRPr lang="en-US" altLang="ko-KR" sz="2400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E41F37-719F-4889-A2B9-A861AACE38C2}"/>
              </a:ext>
            </a:extLst>
          </p:cNvPr>
          <p:cNvSpPr txBox="1"/>
          <p:nvPr/>
        </p:nvSpPr>
        <p:spPr>
          <a:xfrm>
            <a:off x="1670299" y="2860801"/>
            <a:ext cx="45031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RL Model	: A3C 	</a:t>
            </a:r>
            <a:r>
              <a:rPr lang="ko-KR" altLang="en-US" sz="2400" b="1" dirty="0"/>
              <a:t>강화학습 모델</a:t>
            </a:r>
            <a:endParaRPr lang="en-US" altLang="ko-KR" sz="2400" b="1" dirty="0"/>
          </a:p>
          <a:p>
            <a:r>
              <a:rPr lang="en-US" altLang="ko-KR" sz="2400" b="1" dirty="0"/>
              <a:t>DL Model	: LSTM 	</a:t>
            </a:r>
            <a:r>
              <a:rPr lang="ko-KR" altLang="en-US" sz="2400" b="1" dirty="0" err="1"/>
              <a:t>딥뉴럴넷</a:t>
            </a:r>
            <a:r>
              <a:rPr lang="ko-KR" altLang="en-US" sz="2400" b="1" dirty="0"/>
              <a:t> 모델</a:t>
            </a:r>
            <a:r>
              <a:rPr lang="en-US" altLang="ko-KR" sz="2400" b="1" dirty="0"/>
              <a:t> </a:t>
            </a:r>
          </a:p>
          <a:p>
            <a:r>
              <a:rPr lang="en-US" altLang="ko-KR" sz="2400" b="1" dirty="0"/>
              <a:t>Date		: 20170101 ~ 20171231</a:t>
            </a:r>
          </a:p>
          <a:p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19350921"/>
      </p:ext>
    </p:extLst>
  </p:cSld>
  <p:clrMapOvr>
    <a:masterClrMapping/>
  </p:clrMapOvr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231984" y="5895127"/>
            <a:ext cx="11630809" cy="8723107"/>
          </a:xfrm>
          <a:prstGeom prst="rect">
            <a:avLst/>
          </a:prstGeom>
        </p:spPr>
      </p:pic>
      <p:sp>
        <p:nvSpPr>
          <p:cNvPr id="4" name="Title 1"/>
          <p:cNvSpPr txBox="1"/>
          <p:nvPr/>
        </p:nvSpPr>
        <p:spPr>
          <a:xfrm>
            <a:off x="560814" y="501116"/>
            <a:ext cx="8971422" cy="1699222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  <a:defRPr/>
            </a:pPr>
            <a:r>
              <a:rPr lang="en-US" altLang="ko-KR" sz="4800" b="1"/>
              <a:t>4. </a:t>
            </a:r>
            <a:r>
              <a:rPr lang="ko-KR" altLang="en-US" sz="4800" b="1"/>
              <a:t>프로젝트 결과</a:t>
            </a:r>
            <a:endParaRPr lang="ko-KR" altLang="en-US" sz="4800" b="1"/>
          </a:p>
          <a:p>
            <a:pPr marL="342900" indent="-342900" algn="l">
              <a:lnSpc>
                <a:spcPct val="150000"/>
              </a:lnSpc>
              <a:buFontTx/>
              <a:buChar char="-"/>
              <a:defRPr/>
            </a:pPr>
            <a:r>
              <a:rPr lang="ko-KR" altLang="en-US" sz="3000" b="1">
                <a:solidFill>
                  <a:srgbClr val="c00000"/>
                </a:solidFill>
              </a:rPr>
              <a:t>분봉</a:t>
            </a:r>
            <a:r>
              <a:rPr lang="ko-KR" altLang="en-US" sz="3000" b="1"/>
              <a:t> 모델 학습 결과</a:t>
            </a:r>
            <a:endParaRPr lang="en-US" altLang="ko-KR" sz="3000" b="1"/>
          </a:p>
        </p:txBody>
      </p:sp>
      <p:sp>
        <p:nvSpPr>
          <p:cNvPr id="2" name="TextBox 1"/>
          <p:cNvSpPr txBox="1"/>
          <p:nvPr/>
        </p:nvSpPr>
        <p:spPr>
          <a:xfrm>
            <a:off x="7808812" y="7454227"/>
            <a:ext cx="126829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2000" b="1"/>
              <a:t>실제 주가</a:t>
            </a:r>
            <a:endParaRPr lang="ko-KR" altLang="en-US" sz="2000"/>
          </a:p>
        </p:txBody>
      </p:sp>
      <p:sp>
        <p:nvSpPr>
          <p:cNvPr id="12" name="TextBox 11"/>
          <p:cNvSpPr txBox="1"/>
          <p:nvPr/>
        </p:nvSpPr>
        <p:spPr>
          <a:xfrm>
            <a:off x="7494624" y="8786286"/>
            <a:ext cx="158248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2000" b="1"/>
              <a:t>보유 주식 수</a:t>
            </a:r>
            <a:endParaRPr lang="en-US" altLang="ko-KR" sz="2000" b="1"/>
          </a:p>
        </p:txBody>
      </p:sp>
      <p:sp>
        <p:nvSpPr>
          <p:cNvPr id="13" name="TextBox 12"/>
          <p:cNvSpPr txBox="1"/>
          <p:nvPr/>
        </p:nvSpPr>
        <p:spPr>
          <a:xfrm>
            <a:off x="5051647" y="10199108"/>
            <a:ext cx="40254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2000" b="1"/>
              <a:t>Q-Value	</a:t>
            </a:r>
            <a:endParaRPr lang="en-US" altLang="ko-KR" sz="2000" b="1"/>
          </a:p>
          <a:p>
            <a:pPr algn="r">
              <a:defRPr/>
            </a:pPr>
            <a:r>
              <a:rPr lang="en-US" altLang="ko-KR" sz="2000" b="1"/>
              <a:t>( </a:t>
            </a:r>
            <a:r>
              <a:rPr lang="ko-KR" altLang="en-US" sz="2000" b="1"/>
              <a:t>각 상태에서 행동의 평가 기대값</a:t>
            </a:r>
            <a:r>
              <a:rPr lang="en-US" altLang="ko-KR" sz="2000" b="1"/>
              <a:t> )</a:t>
            </a:r>
            <a:endParaRPr lang="en-US" altLang="ko-KR" sz="2000" b="1"/>
          </a:p>
        </p:txBody>
      </p:sp>
      <p:sp>
        <p:nvSpPr>
          <p:cNvPr id="14" name="TextBox 13"/>
          <p:cNvSpPr txBox="1"/>
          <p:nvPr/>
        </p:nvSpPr>
        <p:spPr>
          <a:xfrm>
            <a:off x="6533143" y="11665734"/>
            <a:ext cx="254396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2000" b="1"/>
              <a:t>Policy</a:t>
            </a:r>
            <a:endParaRPr lang="en-US" altLang="ko-KR" sz="2000" b="1"/>
          </a:p>
          <a:p>
            <a:pPr algn="r">
              <a:defRPr/>
            </a:pPr>
            <a:r>
              <a:rPr lang="en-US" altLang="ko-KR" sz="2000" b="1"/>
              <a:t>( Agent </a:t>
            </a:r>
            <a:r>
              <a:rPr lang="ko-KR" altLang="en-US" sz="2000" b="1"/>
              <a:t>의 행동 확률 </a:t>
            </a:r>
            <a:r>
              <a:rPr lang="en-US" altLang="ko-KR" sz="2000" b="1"/>
              <a:t>)</a:t>
            </a:r>
            <a:endParaRPr lang="en-US" altLang="ko-KR" sz="2000" b="1"/>
          </a:p>
        </p:txBody>
      </p:sp>
      <p:sp>
        <p:nvSpPr>
          <p:cNvPr id="15" name="TextBox 14"/>
          <p:cNvSpPr txBox="1"/>
          <p:nvPr/>
        </p:nvSpPr>
        <p:spPr>
          <a:xfrm>
            <a:off x="7039371" y="13412299"/>
            <a:ext cx="203773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2000" b="1"/>
              <a:t>포트폴리오 가치</a:t>
            </a:r>
            <a:endParaRPr lang="ko-KR" altLang="en-US" sz="2000"/>
          </a:p>
        </p:txBody>
      </p:sp>
      <p:sp>
        <p:nvSpPr>
          <p:cNvPr id="18" name="TextBox 17"/>
          <p:cNvSpPr txBox="1"/>
          <p:nvPr/>
        </p:nvSpPr>
        <p:spPr>
          <a:xfrm>
            <a:off x="1670299" y="4473677"/>
            <a:ext cx="4164716" cy="191569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epoches		= </a:t>
            </a:r>
            <a:r>
              <a:rPr lang="ko-KR" altLang="en-US" sz="2400" b="1"/>
              <a:t>에피소드 </a:t>
            </a:r>
            <a:r>
              <a:rPr lang="en-US" altLang="ko-KR" sz="2400" b="1"/>
              <a:t>50</a:t>
            </a:r>
            <a:endParaRPr lang="en-US" altLang="ko-KR" sz="2400" b="1"/>
          </a:p>
          <a:p>
            <a:pPr lvl="0">
              <a:defRPr/>
            </a:pPr>
            <a:r>
              <a:rPr lang="en-US" altLang="ko-KR" sz="2400" b="1"/>
              <a:t>num_step		= </a:t>
            </a:r>
            <a:r>
              <a:rPr lang="en-US" altLang="ko-KR" sz="2400" b="1">
                <a:solidFill>
                  <a:srgbClr val="c00000"/>
                </a:solidFill>
              </a:rPr>
              <a:t>TD-step 10</a:t>
            </a:r>
            <a:endParaRPr lang="en-US" altLang="ko-KR" sz="2400" b="1">
              <a:solidFill>
                <a:srgbClr val="c00000"/>
              </a:solidFill>
            </a:endParaRPr>
          </a:p>
          <a:p>
            <a:pPr lvl="0">
              <a:defRPr/>
            </a:pPr>
            <a:r>
              <a:rPr lang="en-US" altLang="ko-KR" sz="2400" b="1"/>
              <a:t>threshold		= </a:t>
            </a:r>
            <a:r>
              <a:rPr lang="en-US" altLang="ko-KR" sz="2400" b="1">
                <a:solidFill>
                  <a:srgbClr val="c00000"/>
                </a:solidFill>
              </a:rPr>
              <a:t>win </a:t>
            </a:r>
            <a:r>
              <a:rPr lang="ko-KR" altLang="en-US" sz="2400" b="1">
                <a:solidFill>
                  <a:srgbClr val="c00000"/>
                </a:solidFill>
              </a:rPr>
              <a:t>기준 </a:t>
            </a:r>
            <a:r>
              <a:rPr lang="en-US" altLang="ko-KR" sz="2400" b="1">
                <a:solidFill>
                  <a:srgbClr val="c00000"/>
                </a:solidFill>
              </a:rPr>
              <a:t>5%</a:t>
            </a:r>
            <a:endParaRPr lang="en-US" altLang="ko-KR" sz="2400" b="1">
              <a:solidFill>
                <a:srgbClr val="c00000"/>
              </a:solidFill>
            </a:endParaRPr>
          </a:p>
          <a:p>
            <a:pPr lvl="0">
              <a:defRPr/>
            </a:pPr>
            <a:r>
              <a:rPr lang="en-US" altLang="ko-KR" sz="2400" b="1"/>
              <a:t>Max_trading_unit</a:t>
            </a:r>
            <a:endParaRPr lang="en-US" altLang="ko-KR" sz="2400" b="1"/>
          </a:p>
          <a:p>
            <a:pPr lvl="0">
              <a:defRPr/>
            </a:pPr>
            <a:r>
              <a:rPr lang="en-US" altLang="ko-KR" sz="2400" b="1"/>
              <a:t>				= </a:t>
            </a:r>
            <a:r>
              <a:rPr lang="ko-KR" altLang="en-US" sz="2400" b="1">
                <a:solidFill>
                  <a:srgbClr val="c00000"/>
                </a:solidFill>
              </a:rPr>
              <a:t>매매한도 </a:t>
            </a:r>
            <a:r>
              <a:rPr lang="en-US" altLang="ko-KR" sz="2400" b="1">
                <a:solidFill>
                  <a:srgbClr val="c00000"/>
                </a:solidFill>
              </a:rPr>
              <a:t>30</a:t>
            </a:r>
            <a:r>
              <a:rPr lang="ko-KR" altLang="en-US" sz="2400" b="1">
                <a:solidFill>
                  <a:srgbClr val="c00000"/>
                </a:solidFill>
              </a:rPr>
              <a:t>주</a:t>
            </a:r>
            <a:endParaRPr lang="en-US" altLang="ko-KR" sz="2400" b="1">
              <a:solidFill>
                <a:srgbClr val="c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70299" y="2860801"/>
            <a:ext cx="4503156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RL Model	: A2C 	</a:t>
            </a:r>
            <a:r>
              <a:rPr lang="ko-KR" altLang="en-US" sz="2400" b="1"/>
              <a:t>강화학습 모델</a:t>
            </a:r>
            <a:endParaRPr lang="ko-KR" altLang="en-US" sz="2400" b="1"/>
          </a:p>
          <a:p>
            <a:pPr lvl="0">
              <a:defRPr/>
            </a:pPr>
            <a:r>
              <a:rPr lang="en-US" altLang="ko-KR" sz="2400" b="1"/>
              <a:t>DL Model	: LSTM 	</a:t>
            </a:r>
            <a:r>
              <a:rPr lang="ko-KR" altLang="en-US" sz="2400" b="1"/>
              <a:t>딥뉴럴넷 모델</a:t>
            </a:r>
            <a:r>
              <a:rPr lang="en-US" altLang="ko-KR" sz="2400" b="1"/>
              <a:t> </a:t>
            </a:r>
            <a:endParaRPr lang="en-US" altLang="ko-KR" sz="2400" b="1"/>
          </a:p>
          <a:p>
            <a:pPr lvl="0">
              <a:defRPr/>
            </a:pPr>
            <a:r>
              <a:rPr lang="en-US" altLang="ko-KR" sz="2400" b="1"/>
              <a:t>Date		: 20210531 ~ 20210604</a:t>
            </a:r>
            <a:endParaRPr lang="en-US" altLang="ko-KR" sz="2400" b="1"/>
          </a:p>
          <a:p>
            <a:pPr lvl="0">
              <a:defRPr/>
            </a:pPr>
            <a:endParaRPr lang="ko-KR" altLang="en-US" sz="24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231488" y="5895127"/>
            <a:ext cx="11631305" cy="8723479"/>
          </a:xfrm>
          <a:prstGeom prst="rect">
            <a:avLst/>
          </a:prstGeom>
        </p:spPr>
      </p:pic>
      <p:sp>
        <p:nvSpPr>
          <p:cNvPr id="4" name="Title 1"/>
          <p:cNvSpPr txBox="1"/>
          <p:nvPr/>
        </p:nvSpPr>
        <p:spPr>
          <a:xfrm>
            <a:off x="560814" y="501116"/>
            <a:ext cx="8971422" cy="1699222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  <a:defRPr/>
            </a:pPr>
            <a:r>
              <a:rPr lang="en-US" altLang="ko-KR" sz="4800" b="1"/>
              <a:t>4. </a:t>
            </a:r>
            <a:r>
              <a:rPr lang="ko-KR" altLang="en-US" sz="4800" b="1"/>
              <a:t>프로젝트 결과</a:t>
            </a:r>
            <a:endParaRPr lang="ko-KR" altLang="en-US" sz="4800" b="1"/>
          </a:p>
          <a:p>
            <a:pPr marL="342900" indent="-342900" algn="l">
              <a:lnSpc>
                <a:spcPct val="150000"/>
              </a:lnSpc>
              <a:buFontTx/>
              <a:buChar char="-"/>
              <a:defRPr/>
            </a:pPr>
            <a:r>
              <a:rPr lang="ko-KR" altLang="en-US" sz="3000" b="1">
                <a:solidFill>
                  <a:srgbClr val="c00000"/>
                </a:solidFill>
              </a:rPr>
              <a:t>분봉</a:t>
            </a:r>
            <a:r>
              <a:rPr lang="ko-KR" altLang="en-US" sz="3000" b="1"/>
              <a:t> 모델 학습 결과</a:t>
            </a:r>
            <a:endParaRPr lang="en-US" altLang="ko-KR" sz="3000" b="1"/>
          </a:p>
        </p:txBody>
      </p:sp>
      <p:sp>
        <p:nvSpPr>
          <p:cNvPr id="2" name="TextBox 1"/>
          <p:cNvSpPr txBox="1"/>
          <p:nvPr/>
        </p:nvSpPr>
        <p:spPr>
          <a:xfrm>
            <a:off x="7808812" y="7454227"/>
            <a:ext cx="126829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2000" b="1"/>
              <a:t>실제 주가</a:t>
            </a:r>
            <a:endParaRPr lang="ko-KR" altLang="en-US" sz="2000"/>
          </a:p>
        </p:txBody>
      </p:sp>
      <p:sp>
        <p:nvSpPr>
          <p:cNvPr id="12" name="TextBox 11"/>
          <p:cNvSpPr txBox="1"/>
          <p:nvPr/>
        </p:nvSpPr>
        <p:spPr>
          <a:xfrm>
            <a:off x="7494624" y="8786286"/>
            <a:ext cx="158248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2000" b="1"/>
              <a:t>보유 주식 수</a:t>
            </a:r>
            <a:endParaRPr lang="en-US" altLang="ko-KR" sz="2000" b="1"/>
          </a:p>
        </p:txBody>
      </p:sp>
      <p:sp>
        <p:nvSpPr>
          <p:cNvPr id="13" name="TextBox 12"/>
          <p:cNvSpPr txBox="1"/>
          <p:nvPr/>
        </p:nvSpPr>
        <p:spPr>
          <a:xfrm>
            <a:off x="5051647" y="10199108"/>
            <a:ext cx="40254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2000" b="1"/>
              <a:t>Q-Value	</a:t>
            </a:r>
            <a:endParaRPr lang="en-US" altLang="ko-KR" sz="2000" b="1"/>
          </a:p>
          <a:p>
            <a:pPr algn="r">
              <a:defRPr/>
            </a:pPr>
            <a:r>
              <a:rPr lang="en-US" altLang="ko-KR" sz="2000" b="1"/>
              <a:t>( </a:t>
            </a:r>
            <a:r>
              <a:rPr lang="ko-KR" altLang="en-US" sz="2000" b="1"/>
              <a:t>각 상태에서 행동의 평가 기대값</a:t>
            </a:r>
            <a:r>
              <a:rPr lang="en-US" altLang="ko-KR" sz="2000" b="1"/>
              <a:t> )</a:t>
            </a:r>
            <a:endParaRPr lang="en-US" altLang="ko-KR" sz="2000" b="1"/>
          </a:p>
        </p:txBody>
      </p:sp>
      <p:sp>
        <p:nvSpPr>
          <p:cNvPr id="14" name="TextBox 13"/>
          <p:cNvSpPr txBox="1"/>
          <p:nvPr/>
        </p:nvSpPr>
        <p:spPr>
          <a:xfrm>
            <a:off x="6533143" y="11665734"/>
            <a:ext cx="254396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2000" b="1"/>
              <a:t>Policy</a:t>
            </a:r>
            <a:endParaRPr lang="en-US" altLang="ko-KR" sz="2000" b="1"/>
          </a:p>
          <a:p>
            <a:pPr algn="r">
              <a:defRPr/>
            </a:pPr>
            <a:r>
              <a:rPr lang="en-US" altLang="ko-KR" sz="2000" b="1"/>
              <a:t>( Agent </a:t>
            </a:r>
            <a:r>
              <a:rPr lang="ko-KR" altLang="en-US" sz="2000" b="1"/>
              <a:t>의 행동 확률 </a:t>
            </a:r>
            <a:r>
              <a:rPr lang="en-US" altLang="ko-KR" sz="2000" b="1"/>
              <a:t>)</a:t>
            </a:r>
            <a:endParaRPr lang="en-US" altLang="ko-KR" sz="2000" b="1"/>
          </a:p>
        </p:txBody>
      </p:sp>
      <p:sp>
        <p:nvSpPr>
          <p:cNvPr id="15" name="TextBox 14"/>
          <p:cNvSpPr txBox="1"/>
          <p:nvPr/>
        </p:nvSpPr>
        <p:spPr>
          <a:xfrm>
            <a:off x="7039371" y="13412299"/>
            <a:ext cx="203773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2000" b="1"/>
              <a:t>포트폴리오 가치</a:t>
            </a:r>
            <a:endParaRPr lang="ko-KR" altLang="en-US" sz="2000"/>
          </a:p>
        </p:txBody>
      </p:sp>
      <p:sp>
        <p:nvSpPr>
          <p:cNvPr id="18" name="TextBox 17"/>
          <p:cNvSpPr txBox="1"/>
          <p:nvPr/>
        </p:nvSpPr>
        <p:spPr>
          <a:xfrm>
            <a:off x="1670299" y="4473677"/>
            <a:ext cx="4172937" cy="19389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epoches		= </a:t>
            </a:r>
            <a:r>
              <a:rPr lang="ko-KR" altLang="en-US" sz="2400" b="1"/>
              <a:t>에피소드 </a:t>
            </a:r>
            <a:r>
              <a:rPr lang="en-US" altLang="ko-KR" sz="2400" b="1"/>
              <a:t>50</a:t>
            </a:r>
            <a:endParaRPr lang="en-US" altLang="ko-KR" sz="2400" b="1"/>
          </a:p>
          <a:p>
            <a:pPr lvl="0">
              <a:defRPr/>
            </a:pPr>
            <a:r>
              <a:rPr lang="en-US" altLang="ko-KR" sz="2400" b="1"/>
              <a:t>num_step		= </a:t>
            </a:r>
            <a:r>
              <a:rPr lang="en-US" altLang="ko-KR" sz="2400" b="1">
                <a:solidFill>
                  <a:srgbClr val="c00000"/>
                </a:solidFill>
              </a:rPr>
              <a:t>TD-step 10</a:t>
            </a:r>
            <a:endParaRPr lang="en-US" altLang="ko-KR" sz="2400" b="1">
              <a:solidFill>
                <a:srgbClr val="c00000"/>
              </a:solidFill>
            </a:endParaRPr>
          </a:p>
          <a:p>
            <a:pPr lvl="0">
              <a:defRPr/>
            </a:pPr>
            <a:r>
              <a:rPr lang="en-US" altLang="ko-KR" sz="2400" b="1"/>
              <a:t>threshold		= </a:t>
            </a:r>
            <a:r>
              <a:rPr lang="en-US" altLang="ko-KR" sz="2400" b="1">
                <a:solidFill>
                  <a:srgbClr val="c00000"/>
                </a:solidFill>
              </a:rPr>
              <a:t>win </a:t>
            </a:r>
            <a:r>
              <a:rPr lang="ko-KR" altLang="en-US" sz="2400" b="1">
                <a:solidFill>
                  <a:srgbClr val="c00000"/>
                </a:solidFill>
              </a:rPr>
              <a:t>기준 </a:t>
            </a:r>
            <a:r>
              <a:rPr lang="en-US" altLang="ko-KR" sz="2400" b="1">
                <a:solidFill>
                  <a:srgbClr val="c00000"/>
                </a:solidFill>
              </a:rPr>
              <a:t>5%</a:t>
            </a:r>
            <a:endParaRPr lang="en-US" altLang="ko-KR" sz="2400" b="1">
              <a:solidFill>
                <a:srgbClr val="c00000"/>
              </a:solidFill>
            </a:endParaRPr>
          </a:p>
          <a:p>
            <a:pPr lvl="0">
              <a:defRPr/>
            </a:pPr>
            <a:r>
              <a:rPr lang="en-US" altLang="ko-KR" sz="2400" b="1"/>
              <a:t>Max_trading_unit</a:t>
            </a:r>
            <a:endParaRPr lang="en-US" altLang="ko-KR" sz="2400" b="1"/>
          </a:p>
          <a:p>
            <a:pPr lvl="0">
              <a:defRPr/>
            </a:pPr>
            <a:r>
              <a:rPr lang="en-US" altLang="ko-KR" sz="2400" b="1"/>
              <a:t>				= </a:t>
            </a:r>
            <a:r>
              <a:rPr lang="ko-KR" altLang="en-US" sz="2400" b="1">
                <a:solidFill>
                  <a:srgbClr val="c00000"/>
                </a:solidFill>
              </a:rPr>
              <a:t>매매한도 </a:t>
            </a:r>
            <a:r>
              <a:rPr lang="en-US" altLang="ko-KR" sz="2400" b="1">
                <a:solidFill>
                  <a:srgbClr val="c00000"/>
                </a:solidFill>
              </a:rPr>
              <a:t>30</a:t>
            </a:r>
            <a:r>
              <a:rPr lang="ko-KR" altLang="en-US" sz="2400" b="1">
                <a:solidFill>
                  <a:srgbClr val="c00000"/>
                </a:solidFill>
              </a:rPr>
              <a:t>주</a:t>
            </a:r>
            <a:endParaRPr lang="en-US" altLang="ko-KR" sz="2400" b="1">
              <a:solidFill>
                <a:srgbClr val="c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70299" y="2860801"/>
            <a:ext cx="4503156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RL Model	: A2C 	</a:t>
            </a:r>
            <a:r>
              <a:rPr lang="ko-KR" altLang="en-US" sz="2400" b="1"/>
              <a:t>강화학습 모델</a:t>
            </a:r>
            <a:endParaRPr lang="ko-KR" altLang="en-US" sz="2400" b="1"/>
          </a:p>
          <a:p>
            <a:pPr lvl="0">
              <a:defRPr/>
            </a:pPr>
            <a:r>
              <a:rPr lang="en-US" altLang="ko-KR" sz="2400" b="1"/>
              <a:t>DL Model	: LSTM 	</a:t>
            </a:r>
            <a:r>
              <a:rPr lang="ko-KR" altLang="en-US" sz="2400" b="1"/>
              <a:t>딥뉴럴넷 모델</a:t>
            </a:r>
            <a:r>
              <a:rPr lang="en-US" altLang="ko-KR" sz="2400" b="1"/>
              <a:t> </a:t>
            </a:r>
            <a:endParaRPr lang="en-US" altLang="ko-KR" sz="2400" b="1"/>
          </a:p>
          <a:p>
            <a:pPr lvl="0">
              <a:defRPr/>
            </a:pPr>
            <a:r>
              <a:rPr lang="en-US" altLang="ko-KR" sz="2400" b="1"/>
              <a:t>Date		: 20210531 ~ 20210604</a:t>
            </a:r>
            <a:endParaRPr lang="en-US" altLang="ko-KR" sz="2400" b="1"/>
          </a:p>
          <a:p>
            <a:pPr lvl="0">
              <a:defRPr/>
            </a:pPr>
            <a:endParaRPr lang="ko-KR" altLang="en-US" sz="24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231984" y="5895127"/>
            <a:ext cx="11630809" cy="8723107"/>
          </a:xfrm>
          <a:prstGeom prst="rect">
            <a:avLst/>
          </a:prstGeom>
        </p:spPr>
      </p:pic>
      <p:sp>
        <p:nvSpPr>
          <p:cNvPr id="4" name="Title 1"/>
          <p:cNvSpPr txBox="1"/>
          <p:nvPr/>
        </p:nvSpPr>
        <p:spPr>
          <a:xfrm>
            <a:off x="560814" y="501116"/>
            <a:ext cx="8971422" cy="1699222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  <a:defRPr/>
            </a:pPr>
            <a:r>
              <a:rPr lang="en-US" altLang="ko-KR" sz="4800" b="1"/>
              <a:t>4. </a:t>
            </a:r>
            <a:r>
              <a:rPr lang="ko-KR" altLang="en-US" sz="4800" b="1"/>
              <a:t>프로젝트 결과</a:t>
            </a:r>
            <a:endParaRPr lang="ko-KR" altLang="en-US" sz="4800" b="1"/>
          </a:p>
          <a:p>
            <a:pPr marL="342900" indent="-342900" algn="l">
              <a:lnSpc>
                <a:spcPct val="150000"/>
              </a:lnSpc>
              <a:buFontTx/>
              <a:buChar char="-"/>
              <a:defRPr/>
            </a:pPr>
            <a:r>
              <a:rPr lang="ko-KR" altLang="en-US" sz="3000" b="1">
                <a:solidFill>
                  <a:srgbClr val="c00000"/>
                </a:solidFill>
              </a:rPr>
              <a:t>분봉</a:t>
            </a:r>
            <a:r>
              <a:rPr lang="ko-KR" altLang="en-US" sz="3000" b="1"/>
              <a:t> 모델 학습 결과</a:t>
            </a:r>
            <a:endParaRPr lang="en-US" altLang="ko-KR" sz="3000" b="1"/>
          </a:p>
        </p:txBody>
      </p:sp>
      <p:sp>
        <p:nvSpPr>
          <p:cNvPr id="2" name="TextBox 1"/>
          <p:cNvSpPr txBox="1"/>
          <p:nvPr/>
        </p:nvSpPr>
        <p:spPr>
          <a:xfrm>
            <a:off x="7808812" y="7454227"/>
            <a:ext cx="126829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2000" b="1"/>
              <a:t>실제 주가</a:t>
            </a:r>
            <a:endParaRPr lang="ko-KR" altLang="en-US" sz="2000"/>
          </a:p>
        </p:txBody>
      </p:sp>
      <p:sp>
        <p:nvSpPr>
          <p:cNvPr id="12" name="TextBox 11"/>
          <p:cNvSpPr txBox="1"/>
          <p:nvPr/>
        </p:nvSpPr>
        <p:spPr>
          <a:xfrm>
            <a:off x="7494624" y="8786286"/>
            <a:ext cx="158248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2000" b="1"/>
              <a:t>보유 주식 수</a:t>
            </a:r>
            <a:endParaRPr lang="en-US" altLang="ko-KR" sz="2000" b="1"/>
          </a:p>
        </p:txBody>
      </p:sp>
      <p:sp>
        <p:nvSpPr>
          <p:cNvPr id="13" name="TextBox 12"/>
          <p:cNvSpPr txBox="1"/>
          <p:nvPr/>
        </p:nvSpPr>
        <p:spPr>
          <a:xfrm>
            <a:off x="5051647" y="10199108"/>
            <a:ext cx="40254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2000" b="1"/>
              <a:t>Q-Value	</a:t>
            </a:r>
            <a:endParaRPr lang="en-US" altLang="ko-KR" sz="2000" b="1"/>
          </a:p>
          <a:p>
            <a:pPr algn="r">
              <a:defRPr/>
            </a:pPr>
            <a:r>
              <a:rPr lang="en-US" altLang="ko-KR" sz="2000" b="1"/>
              <a:t>( </a:t>
            </a:r>
            <a:r>
              <a:rPr lang="ko-KR" altLang="en-US" sz="2000" b="1"/>
              <a:t>각 상태에서 행동의 평가 기대값</a:t>
            </a:r>
            <a:r>
              <a:rPr lang="en-US" altLang="ko-KR" sz="2000" b="1"/>
              <a:t> )</a:t>
            </a:r>
            <a:endParaRPr lang="en-US" altLang="ko-KR" sz="2000" b="1"/>
          </a:p>
        </p:txBody>
      </p:sp>
      <p:sp>
        <p:nvSpPr>
          <p:cNvPr id="14" name="TextBox 13"/>
          <p:cNvSpPr txBox="1"/>
          <p:nvPr/>
        </p:nvSpPr>
        <p:spPr>
          <a:xfrm>
            <a:off x="6533143" y="11665734"/>
            <a:ext cx="254396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2000" b="1"/>
              <a:t>Policy</a:t>
            </a:r>
            <a:endParaRPr lang="en-US" altLang="ko-KR" sz="2000" b="1"/>
          </a:p>
          <a:p>
            <a:pPr algn="r">
              <a:defRPr/>
            </a:pPr>
            <a:r>
              <a:rPr lang="en-US" altLang="ko-KR" sz="2000" b="1"/>
              <a:t>( Agent </a:t>
            </a:r>
            <a:r>
              <a:rPr lang="ko-KR" altLang="en-US" sz="2000" b="1"/>
              <a:t>의 행동 확률 </a:t>
            </a:r>
            <a:r>
              <a:rPr lang="en-US" altLang="ko-KR" sz="2000" b="1"/>
              <a:t>)</a:t>
            </a:r>
            <a:endParaRPr lang="en-US" altLang="ko-KR" sz="2000" b="1"/>
          </a:p>
        </p:txBody>
      </p:sp>
      <p:sp>
        <p:nvSpPr>
          <p:cNvPr id="15" name="TextBox 14"/>
          <p:cNvSpPr txBox="1"/>
          <p:nvPr/>
        </p:nvSpPr>
        <p:spPr>
          <a:xfrm>
            <a:off x="7039371" y="13412299"/>
            <a:ext cx="203773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2000" b="1"/>
              <a:t>포트폴리오 가치</a:t>
            </a:r>
            <a:endParaRPr lang="ko-KR" altLang="en-US" sz="2000"/>
          </a:p>
        </p:txBody>
      </p:sp>
      <p:sp>
        <p:nvSpPr>
          <p:cNvPr id="18" name="TextBox 17"/>
          <p:cNvSpPr txBox="1"/>
          <p:nvPr/>
        </p:nvSpPr>
        <p:spPr>
          <a:xfrm>
            <a:off x="1670299" y="4473677"/>
            <a:ext cx="4172937" cy="19389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epoches		= </a:t>
            </a:r>
            <a:r>
              <a:rPr lang="ko-KR" altLang="en-US" sz="2400" b="1"/>
              <a:t>에피소드 </a:t>
            </a:r>
            <a:r>
              <a:rPr lang="en-US" altLang="ko-KR" sz="2400" b="1"/>
              <a:t>50</a:t>
            </a:r>
            <a:endParaRPr lang="en-US" altLang="ko-KR" sz="2400" b="1"/>
          </a:p>
          <a:p>
            <a:pPr lvl="0">
              <a:defRPr/>
            </a:pPr>
            <a:r>
              <a:rPr lang="en-US" altLang="ko-KR" sz="2400" b="1"/>
              <a:t>num_step		= </a:t>
            </a:r>
            <a:r>
              <a:rPr lang="en-US" altLang="ko-KR" sz="2400" b="1">
                <a:solidFill>
                  <a:srgbClr val="c00000"/>
                </a:solidFill>
              </a:rPr>
              <a:t>TD-step 10</a:t>
            </a:r>
            <a:endParaRPr lang="en-US" altLang="ko-KR" sz="2400" b="1">
              <a:solidFill>
                <a:srgbClr val="c00000"/>
              </a:solidFill>
            </a:endParaRPr>
          </a:p>
          <a:p>
            <a:pPr lvl="0">
              <a:defRPr/>
            </a:pPr>
            <a:r>
              <a:rPr lang="en-US" altLang="ko-KR" sz="2400" b="1"/>
              <a:t>threshold		= </a:t>
            </a:r>
            <a:r>
              <a:rPr lang="en-US" altLang="ko-KR" sz="2400" b="1">
                <a:solidFill>
                  <a:srgbClr val="c00000"/>
                </a:solidFill>
              </a:rPr>
              <a:t>win </a:t>
            </a:r>
            <a:r>
              <a:rPr lang="ko-KR" altLang="en-US" sz="2400" b="1">
                <a:solidFill>
                  <a:srgbClr val="c00000"/>
                </a:solidFill>
              </a:rPr>
              <a:t>기준 </a:t>
            </a:r>
            <a:r>
              <a:rPr lang="en-US" altLang="ko-KR" sz="2400" b="1">
                <a:solidFill>
                  <a:srgbClr val="c00000"/>
                </a:solidFill>
              </a:rPr>
              <a:t>5%</a:t>
            </a:r>
            <a:endParaRPr lang="en-US" altLang="ko-KR" sz="2400" b="1">
              <a:solidFill>
                <a:srgbClr val="c00000"/>
              </a:solidFill>
            </a:endParaRPr>
          </a:p>
          <a:p>
            <a:pPr lvl="0">
              <a:defRPr/>
            </a:pPr>
            <a:r>
              <a:rPr lang="en-US" altLang="ko-KR" sz="2400" b="1"/>
              <a:t>Max_trading_unit</a:t>
            </a:r>
            <a:endParaRPr lang="en-US" altLang="ko-KR" sz="2400" b="1"/>
          </a:p>
          <a:p>
            <a:pPr lvl="0">
              <a:defRPr/>
            </a:pPr>
            <a:r>
              <a:rPr lang="en-US" altLang="ko-KR" sz="2400" b="1"/>
              <a:t>				= </a:t>
            </a:r>
            <a:r>
              <a:rPr lang="ko-KR" altLang="en-US" sz="2400" b="1">
                <a:solidFill>
                  <a:srgbClr val="c00000"/>
                </a:solidFill>
              </a:rPr>
              <a:t>매매한도 </a:t>
            </a:r>
            <a:r>
              <a:rPr lang="en-US" altLang="ko-KR" sz="2400" b="1">
                <a:solidFill>
                  <a:srgbClr val="c00000"/>
                </a:solidFill>
              </a:rPr>
              <a:t>30</a:t>
            </a:r>
            <a:r>
              <a:rPr lang="ko-KR" altLang="en-US" sz="2400" b="1">
                <a:solidFill>
                  <a:srgbClr val="c00000"/>
                </a:solidFill>
              </a:rPr>
              <a:t>주</a:t>
            </a:r>
            <a:endParaRPr lang="en-US" altLang="ko-KR" sz="2400" b="1">
              <a:solidFill>
                <a:srgbClr val="c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70299" y="2860801"/>
            <a:ext cx="4503156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RL Model	: A2C 	</a:t>
            </a:r>
            <a:r>
              <a:rPr lang="ko-KR" altLang="en-US" sz="2400" b="1"/>
              <a:t>강화학습 모델</a:t>
            </a:r>
            <a:endParaRPr lang="ko-KR" altLang="en-US" sz="2400" b="1"/>
          </a:p>
          <a:p>
            <a:pPr lvl="0">
              <a:defRPr/>
            </a:pPr>
            <a:r>
              <a:rPr lang="en-US" altLang="ko-KR" sz="2400" b="1"/>
              <a:t>DL Model	: LSTM 	</a:t>
            </a:r>
            <a:r>
              <a:rPr lang="ko-KR" altLang="en-US" sz="2400" b="1"/>
              <a:t>딥뉴럴넷 모델</a:t>
            </a:r>
            <a:r>
              <a:rPr lang="en-US" altLang="ko-KR" sz="2400" b="1"/>
              <a:t> </a:t>
            </a:r>
            <a:endParaRPr lang="en-US" altLang="ko-KR" sz="2400" b="1"/>
          </a:p>
          <a:p>
            <a:pPr lvl="0">
              <a:defRPr/>
            </a:pPr>
            <a:r>
              <a:rPr lang="en-US" altLang="ko-KR" sz="2400" b="1"/>
              <a:t>Date		: 20210531 ~ 20210604</a:t>
            </a:r>
            <a:endParaRPr lang="en-US" altLang="ko-KR" sz="2400" b="1"/>
          </a:p>
          <a:p>
            <a:pPr lvl="0">
              <a:defRPr/>
            </a:pPr>
            <a:endParaRPr lang="ko-KR" altLang="en-US" sz="24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231984" y="5895127"/>
            <a:ext cx="11630809" cy="8723107"/>
          </a:xfrm>
          <a:prstGeom prst="rect">
            <a:avLst/>
          </a:prstGeom>
        </p:spPr>
      </p:pic>
      <p:sp>
        <p:nvSpPr>
          <p:cNvPr id="4" name="Title 1"/>
          <p:cNvSpPr txBox="1"/>
          <p:nvPr/>
        </p:nvSpPr>
        <p:spPr>
          <a:xfrm>
            <a:off x="560814" y="501116"/>
            <a:ext cx="8971422" cy="1699222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  <a:defRPr/>
            </a:pPr>
            <a:r>
              <a:rPr lang="en-US" altLang="ko-KR" sz="4800" b="1"/>
              <a:t>4. </a:t>
            </a:r>
            <a:r>
              <a:rPr lang="ko-KR" altLang="en-US" sz="4800" b="1"/>
              <a:t>프로젝트 결과</a:t>
            </a:r>
            <a:endParaRPr lang="ko-KR" altLang="en-US" sz="4800" b="1"/>
          </a:p>
          <a:p>
            <a:pPr marL="342900" indent="-342900" algn="l">
              <a:lnSpc>
                <a:spcPct val="150000"/>
              </a:lnSpc>
              <a:buFontTx/>
              <a:buChar char="-"/>
              <a:defRPr/>
            </a:pPr>
            <a:r>
              <a:rPr lang="ko-KR" altLang="en-US" sz="3000" b="1">
                <a:solidFill>
                  <a:srgbClr val="c00000"/>
                </a:solidFill>
              </a:rPr>
              <a:t>분봉</a:t>
            </a:r>
            <a:r>
              <a:rPr lang="ko-KR" altLang="en-US" sz="3000" b="1"/>
              <a:t> 모델 학습 결과</a:t>
            </a:r>
            <a:endParaRPr lang="en-US" altLang="ko-KR" sz="3000" b="1"/>
          </a:p>
        </p:txBody>
      </p:sp>
      <p:sp>
        <p:nvSpPr>
          <p:cNvPr id="2" name="TextBox 1"/>
          <p:cNvSpPr txBox="1"/>
          <p:nvPr/>
        </p:nvSpPr>
        <p:spPr>
          <a:xfrm>
            <a:off x="7808812" y="7454227"/>
            <a:ext cx="126829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2000" b="1"/>
              <a:t>실제 주가</a:t>
            </a:r>
            <a:endParaRPr lang="ko-KR" altLang="en-US" sz="2000"/>
          </a:p>
        </p:txBody>
      </p:sp>
      <p:sp>
        <p:nvSpPr>
          <p:cNvPr id="12" name="TextBox 11"/>
          <p:cNvSpPr txBox="1"/>
          <p:nvPr/>
        </p:nvSpPr>
        <p:spPr>
          <a:xfrm>
            <a:off x="7494624" y="8786286"/>
            <a:ext cx="158248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2000" b="1"/>
              <a:t>보유 주식 수</a:t>
            </a:r>
            <a:endParaRPr lang="en-US" altLang="ko-KR" sz="2000" b="1"/>
          </a:p>
        </p:txBody>
      </p:sp>
      <p:sp>
        <p:nvSpPr>
          <p:cNvPr id="13" name="TextBox 12"/>
          <p:cNvSpPr txBox="1"/>
          <p:nvPr/>
        </p:nvSpPr>
        <p:spPr>
          <a:xfrm>
            <a:off x="5051647" y="10199108"/>
            <a:ext cx="40254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2000" b="1"/>
              <a:t>Q-Value	</a:t>
            </a:r>
            <a:endParaRPr lang="en-US" altLang="ko-KR" sz="2000" b="1"/>
          </a:p>
          <a:p>
            <a:pPr algn="r">
              <a:defRPr/>
            </a:pPr>
            <a:r>
              <a:rPr lang="en-US" altLang="ko-KR" sz="2000" b="1"/>
              <a:t>( </a:t>
            </a:r>
            <a:r>
              <a:rPr lang="ko-KR" altLang="en-US" sz="2000" b="1"/>
              <a:t>각 상태에서 행동의 평가 기대값</a:t>
            </a:r>
            <a:r>
              <a:rPr lang="en-US" altLang="ko-KR" sz="2000" b="1"/>
              <a:t> )</a:t>
            </a:r>
            <a:endParaRPr lang="en-US" altLang="ko-KR" sz="2000" b="1"/>
          </a:p>
        </p:txBody>
      </p:sp>
      <p:sp>
        <p:nvSpPr>
          <p:cNvPr id="14" name="TextBox 13"/>
          <p:cNvSpPr txBox="1"/>
          <p:nvPr/>
        </p:nvSpPr>
        <p:spPr>
          <a:xfrm>
            <a:off x="6533143" y="11665734"/>
            <a:ext cx="254396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2000" b="1"/>
              <a:t>Policy</a:t>
            </a:r>
            <a:endParaRPr lang="en-US" altLang="ko-KR" sz="2000" b="1"/>
          </a:p>
          <a:p>
            <a:pPr algn="r">
              <a:defRPr/>
            </a:pPr>
            <a:r>
              <a:rPr lang="en-US" altLang="ko-KR" sz="2000" b="1"/>
              <a:t>( Agent </a:t>
            </a:r>
            <a:r>
              <a:rPr lang="ko-KR" altLang="en-US" sz="2000" b="1"/>
              <a:t>의 행동 확률 </a:t>
            </a:r>
            <a:r>
              <a:rPr lang="en-US" altLang="ko-KR" sz="2000" b="1"/>
              <a:t>)</a:t>
            </a:r>
            <a:endParaRPr lang="en-US" altLang="ko-KR" sz="2000" b="1"/>
          </a:p>
        </p:txBody>
      </p:sp>
      <p:sp>
        <p:nvSpPr>
          <p:cNvPr id="15" name="TextBox 14"/>
          <p:cNvSpPr txBox="1"/>
          <p:nvPr/>
        </p:nvSpPr>
        <p:spPr>
          <a:xfrm>
            <a:off x="7039371" y="13412299"/>
            <a:ext cx="203773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2000" b="1"/>
              <a:t>포트폴리오 가치</a:t>
            </a:r>
            <a:endParaRPr lang="ko-KR" altLang="en-US" sz="2000"/>
          </a:p>
        </p:txBody>
      </p:sp>
      <p:sp>
        <p:nvSpPr>
          <p:cNvPr id="18" name="TextBox 17"/>
          <p:cNvSpPr txBox="1"/>
          <p:nvPr/>
        </p:nvSpPr>
        <p:spPr>
          <a:xfrm>
            <a:off x="1670299" y="4473677"/>
            <a:ext cx="4172937" cy="19389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epoches		= </a:t>
            </a:r>
            <a:r>
              <a:rPr lang="ko-KR" altLang="en-US" sz="2400" b="1"/>
              <a:t>에피소드 </a:t>
            </a:r>
            <a:r>
              <a:rPr lang="en-US" altLang="ko-KR" sz="2400" b="1"/>
              <a:t>50</a:t>
            </a:r>
            <a:endParaRPr lang="en-US" altLang="ko-KR" sz="2400" b="1"/>
          </a:p>
          <a:p>
            <a:pPr lvl="0">
              <a:defRPr/>
            </a:pPr>
            <a:r>
              <a:rPr lang="en-US" altLang="ko-KR" sz="2400" b="1"/>
              <a:t>num_step		= </a:t>
            </a:r>
            <a:r>
              <a:rPr lang="en-US" altLang="ko-KR" sz="2400" b="1">
                <a:solidFill>
                  <a:srgbClr val="c00000"/>
                </a:solidFill>
              </a:rPr>
              <a:t>TD-step 10</a:t>
            </a:r>
            <a:endParaRPr lang="en-US" altLang="ko-KR" sz="2400" b="1">
              <a:solidFill>
                <a:srgbClr val="c00000"/>
              </a:solidFill>
            </a:endParaRPr>
          </a:p>
          <a:p>
            <a:pPr lvl="0">
              <a:defRPr/>
            </a:pPr>
            <a:r>
              <a:rPr lang="en-US" altLang="ko-KR" sz="2400" b="1"/>
              <a:t>threshold		= </a:t>
            </a:r>
            <a:r>
              <a:rPr lang="en-US" altLang="ko-KR" sz="2400" b="1">
                <a:solidFill>
                  <a:srgbClr val="c00000"/>
                </a:solidFill>
              </a:rPr>
              <a:t>win </a:t>
            </a:r>
            <a:r>
              <a:rPr lang="ko-KR" altLang="en-US" sz="2400" b="1">
                <a:solidFill>
                  <a:srgbClr val="c00000"/>
                </a:solidFill>
              </a:rPr>
              <a:t>기준 </a:t>
            </a:r>
            <a:r>
              <a:rPr lang="en-US" altLang="ko-KR" sz="2400" b="1">
                <a:solidFill>
                  <a:srgbClr val="c00000"/>
                </a:solidFill>
              </a:rPr>
              <a:t>5%</a:t>
            </a:r>
            <a:endParaRPr lang="en-US" altLang="ko-KR" sz="2400" b="1">
              <a:solidFill>
                <a:srgbClr val="c00000"/>
              </a:solidFill>
            </a:endParaRPr>
          </a:p>
          <a:p>
            <a:pPr lvl="0">
              <a:defRPr/>
            </a:pPr>
            <a:r>
              <a:rPr lang="en-US" altLang="ko-KR" sz="2400" b="1"/>
              <a:t>Max_trading_unit</a:t>
            </a:r>
            <a:endParaRPr lang="en-US" altLang="ko-KR" sz="2400" b="1"/>
          </a:p>
          <a:p>
            <a:pPr lvl="0">
              <a:defRPr/>
            </a:pPr>
            <a:r>
              <a:rPr lang="en-US" altLang="ko-KR" sz="2400" b="1"/>
              <a:t>				= </a:t>
            </a:r>
            <a:r>
              <a:rPr lang="ko-KR" altLang="en-US" sz="2400" b="1">
                <a:solidFill>
                  <a:srgbClr val="c00000"/>
                </a:solidFill>
              </a:rPr>
              <a:t>매매한도 </a:t>
            </a:r>
            <a:r>
              <a:rPr lang="en-US" altLang="ko-KR" sz="2400" b="1">
                <a:solidFill>
                  <a:srgbClr val="c00000"/>
                </a:solidFill>
              </a:rPr>
              <a:t>30</a:t>
            </a:r>
            <a:r>
              <a:rPr lang="ko-KR" altLang="en-US" sz="2400" b="1">
                <a:solidFill>
                  <a:srgbClr val="c00000"/>
                </a:solidFill>
              </a:rPr>
              <a:t>주</a:t>
            </a:r>
            <a:endParaRPr lang="en-US" altLang="ko-KR" sz="2400" b="1">
              <a:solidFill>
                <a:srgbClr val="c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70299" y="2860801"/>
            <a:ext cx="4503156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RL Model	: A2C 	</a:t>
            </a:r>
            <a:r>
              <a:rPr lang="ko-KR" altLang="en-US" sz="2400" b="1"/>
              <a:t>강화학습 모델</a:t>
            </a:r>
            <a:endParaRPr lang="ko-KR" altLang="en-US" sz="2400" b="1"/>
          </a:p>
          <a:p>
            <a:pPr lvl="0">
              <a:defRPr/>
            </a:pPr>
            <a:r>
              <a:rPr lang="en-US" altLang="ko-KR" sz="2400" b="1"/>
              <a:t>DL Model	: LSTM 	</a:t>
            </a:r>
            <a:r>
              <a:rPr lang="ko-KR" altLang="en-US" sz="2400" b="1"/>
              <a:t>딥뉴럴넷 모델</a:t>
            </a:r>
            <a:r>
              <a:rPr lang="en-US" altLang="ko-KR" sz="2400" b="1"/>
              <a:t> </a:t>
            </a:r>
            <a:endParaRPr lang="en-US" altLang="ko-KR" sz="2400" b="1"/>
          </a:p>
          <a:p>
            <a:pPr lvl="0">
              <a:defRPr/>
            </a:pPr>
            <a:r>
              <a:rPr lang="en-US" altLang="ko-KR" sz="2400" b="1"/>
              <a:t>Date		: 20210531 ~ 20210604</a:t>
            </a:r>
            <a:endParaRPr lang="en-US" altLang="ko-KR" sz="2400" b="1"/>
          </a:p>
          <a:p>
            <a:pPr lvl="0">
              <a:defRPr/>
            </a:pPr>
            <a:endParaRPr lang="ko-KR" altLang="en-US" sz="24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231984" y="5895127"/>
            <a:ext cx="11630809" cy="8723107"/>
          </a:xfrm>
          <a:prstGeom prst="rect">
            <a:avLst/>
          </a:prstGeom>
        </p:spPr>
      </p:pic>
      <p:sp>
        <p:nvSpPr>
          <p:cNvPr id="4" name="Title 1"/>
          <p:cNvSpPr txBox="1"/>
          <p:nvPr/>
        </p:nvSpPr>
        <p:spPr>
          <a:xfrm>
            <a:off x="560814" y="501116"/>
            <a:ext cx="8971422" cy="1699222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  <a:defRPr/>
            </a:pPr>
            <a:r>
              <a:rPr lang="en-US" altLang="ko-KR" sz="4800" b="1"/>
              <a:t>4. </a:t>
            </a:r>
            <a:r>
              <a:rPr lang="ko-KR" altLang="en-US" sz="4800" b="1"/>
              <a:t>프로젝트 결과</a:t>
            </a:r>
            <a:endParaRPr lang="ko-KR" altLang="en-US" sz="4800" b="1"/>
          </a:p>
          <a:p>
            <a:pPr marL="342900" indent="-342900" algn="l">
              <a:lnSpc>
                <a:spcPct val="150000"/>
              </a:lnSpc>
              <a:buFontTx/>
              <a:buChar char="-"/>
              <a:defRPr/>
            </a:pPr>
            <a:r>
              <a:rPr lang="ko-KR" altLang="en-US" sz="3000" b="1">
                <a:solidFill>
                  <a:srgbClr val="c00000"/>
                </a:solidFill>
              </a:rPr>
              <a:t>분봉</a:t>
            </a:r>
            <a:r>
              <a:rPr lang="ko-KR" altLang="en-US" sz="3000" b="1"/>
              <a:t> 모델 학습 결과</a:t>
            </a:r>
            <a:endParaRPr lang="en-US" altLang="ko-KR" sz="3000" b="1"/>
          </a:p>
        </p:txBody>
      </p:sp>
      <p:sp>
        <p:nvSpPr>
          <p:cNvPr id="2" name="TextBox 1"/>
          <p:cNvSpPr txBox="1"/>
          <p:nvPr/>
        </p:nvSpPr>
        <p:spPr>
          <a:xfrm>
            <a:off x="7808812" y="7454227"/>
            <a:ext cx="126829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2000" b="1"/>
              <a:t>실제 주가</a:t>
            </a:r>
            <a:endParaRPr lang="ko-KR" altLang="en-US" sz="2000"/>
          </a:p>
        </p:txBody>
      </p:sp>
      <p:sp>
        <p:nvSpPr>
          <p:cNvPr id="12" name="TextBox 11"/>
          <p:cNvSpPr txBox="1"/>
          <p:nvPr/>
        </p:nvSpPr>
        <p:spPr>
          <a:xfrm>
            <a:off x="7494624" y="8786286"/>
            <a:ext cx="158248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2000" b="1"/>
              <a:t>보유 주식 수</a:t>
            </a:r>
            <a:endParaRPr lang="en-US" altLang="ko-KR" sz="2000" b="1"/>
          </a:p>
        </p:txBody>
      </p:sp>
      <p:sp>
        <p:nvSpPr>
          <p:cNvPr id="13" name="TextBox 12"/>
          <p:cNvSpPr txBox="1"/>
          <p:nvPr/>
        </p:nvSpPr>
        <p:spPr>
          <a:xfrm>
            <a:off x="5051647" y="10199108"/>
            <a:ext cx="40254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2000" b="1"/>
              <a:t>Q-Value	</a:t>
            </a:r>
            <a:endParaRPr lang="en-US" altLang="ko-KR" sz="2000" b="1"/>
          </a:p>
          <a:p>
            <a:pPr algn="r">
              <a:defRPr/>
            </a:pPr>
            <a:r>
              <a:rPr lang="en-US" altLang="ko-KR" sz="2000" b="1"/>
              <a:t>( </a:t>
            </a:r>
            <a:r>
              <a:rPr lang="ko-KR" altLang="en-US" sz="2000" b="1"/>
              <a:t>각 상태에서 행동의 평가 기대값</a:t>
            </a:r>
            <a:r>
              <a:rPr lang="en-US" altLang="ko-KR" sz="2000" b="1"/>
              <a:t> )</a:t>
            </a:r>
            <a:endParaRPr lang="en-US" altLang="ko-KR" sz="2000" b="1"/>
          </a:p>
        </p:txBody>
      </p:sp>
      <p:sp>
        <p:nvSpPr>
          <p:cNvPr id="14" name="TextBox 13"/>
          <p:cNvSpPr txBox="1"/>
          <p:nvPr/>
        </p:nvSpPr>
        <p:spPr>
          <a:xfrm>
            <a:off x="6533143" y="11665734"/>
            <a:ext cx="254396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2000" b="1"/>
              <a:t>Policy</a:t>
            </a:r>
            <a:endParaRPr lang="en-US" altLang="ko-KR" sz="2000" b="1"/>
          </a:p>
          <a:p>
            <a:pPr algn="r">
              <a:defRPr/>
            </a:pPr>
            <a:r>
              <a:rPr lang="en-US" altLang="ko-KR" sz="2000" b="1"/>
              <a:t>( Agent </a:t>
            </a:r>
            <a:r>
              <a:rPr lang="ko-KR" altLang="en-US" sz="2000" b="1"/>
              <a:t>의 행동 확률 </a:t>
            </a:r>
            <a:r>
              <a:rPr lang="en-US" altLang="ko-KR" sz="2000" b="1"/>
              <a:t>)</a:t>
            </a:r>
            <a:endParaRPr lang="en-US" altLang="ko-KR" sz="2000" b="1"/>
          </a:p>
        </p:txBody>
      </p:sp>
      <p:sp>
        <p:nvSpPr>
          <p:cNvPr id="15" name="TextBox 14"/>
          <p:cNvSpPr txBox="1"/>
          <p:nvPr/>
        </p:nvSpPr>
        <p:spPr>
          <a:xfrm>
            <a:off x="7039371" y="13412299"/>
            <a:ext cx="203773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2000" b="1"/>
              <a:t>포트폴리오 가치</a:t>
            </a:r>
            <a:endParaRPr lang="ko-KR" altLang="en-US" sz="2000"/>
          </a:p>
        </p:txBody>
      </p:sp>
      <p:sp>
        <p:nvSpPr>
          <p:cNvPr id="18" name="TextBox 17"/>
          <p:cNvSpPr txBox="1"/>
          <p:nvPr/>
        </p:nvSpPr>
        <p:spPr>
          <a:xfrm>
            <a:off x="1670299" y="4473677"/>
            <a:ext cx="4172937" cy="19389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epoches		= </a:t>
            </a:r>
            <a:r>
              <a:rPr lang="ko-KR" altLang="en-US" sz="2400" b="1"/>
              <a:t>에피소드 </a:t>
            </a:r>
            <a:r>
              <a:rPr lang="en-US" altLang="ko-KR" sz="2400" b="1"/>
              <a:t>50</a:t>
            </a:r>
            <a:endParaRPr lang="en-US" altLang="ko-KR" sz="2400" b="1"/>
          </a:p>
          <a:p>
            <a:pPr lvl="0">
              <a:defRPr/>
            </a:pPr>
            <a:r>
              <a:rPr lang="en-US" altLang="ko-KR" sz="2400" b="1"/>
              <a:t>num_step		= </a:t>
            </a:r>
            <a:r>
              <a:rPr lang="en-US" altLang="ko-KR" sz="2400" b="1">
                <a:solidFill>
                  <a:srgbClr val="c00000"/>
                </a:solidFill>
              </a:rPr>
              <a:t>TD-step 10</a:t>
            </a:r>
            <a:endParaRPr lang="en-US" altLang="ko-KR" sz="2400" b="1">
              <a:solidFill>
                <a:srgbClr val="c00000"/>
              </a:solidFill>
            </a:endParaRPr>
          </a:p>
          <a:p>
            <a:pPr lvl="0">
              <a:defRPr/>
            </a:pPr>
            <a:r>
              <a:rPr lang="en-US" altLang="ko-KR" sz="2400" b="1"/>
              <a:t>threshold		= </a:t>
            </a:r>
            <a:r>
              <a:rPr lang="en-US" altLang="ko-KR" sz="2400" b="1">
                <a:solidFill>
                  <a:srgbClr val="c00000"/>
                </a:solidFill>
              </a:rPr>
              <a:t>win </a:t>
            </a:r>
            <a:r>
              <a:rPr lang="ko-KR" altLang="en-US" sz="2400" b="1">
                <a:solidFill>
                  <a:srgbClr val="c00000"/>
                </a:solidFill>
              </a:rPr>
              <a:t>기준 </a:t>
            </a:r>
            <a:r>
              <a:rPr lang="en-US" altLang="ko-KR" sz="2400" b="1">
                <a:solidFill>
                  <a:srgbClr val="c00000"/>
                </a:solidFill>
              </a:rPr>
              <a:t>5%</a:t>
            </a:r>
            <a:endParaRPr lang="en-US" altLang="ko-KR" sz="2400" b="1">
              <a:solidFill>
                <a:srgbClr val="c00000"/>
              </a:solidFill>
            </a:endParaRPr>
          </a:p>
          <a:p>
            <a:pPr lvl="0">
              <a:defRPr/>
            </a:pPr>
            <a:r>
              <a:rPr lang="en-US" altLang="ko-KR" sz="2400" b="1"/>
              <a:t>Max_trading_unit</a:t>
            </a:r>
            <a:endParaRPr lang="en-US" altLang="ko-KR" sz="2400" b="1"/>
          </a:p>
          <a:p>
            <a:pPr lvl="0">
              <a:defRPr/>
            </a:pPr>
            <a:r>
              <a:rPr lang="en-US" altLang="ko-KR" sz="2400" b="1"/>
              <a:t>				= </a:t>
            </a:r>
            <a:r>
              <a:rPr lang="ko-KR" altLang="en-US" sz="2400" b="1">
                <a:solidFill>
                  <a:srgbClr val="c00000"/>
                </a:solidFill>
              </a:rPr>
              <a:t>매매한도 </a:t>
            </a:r>
            <a:r>
              <a:rPr lang="en-US" altLang="ko-KR" sz="2400" b="1">
                <a:solidFill>
                  <a:srgbClr val="c00000"/>
                </a:solidFill>
              </a:rPr>
              <a:t>30</a:t>
            </a:r>
            <a:r>
              <a:rPr lang="ko-KR" altLang="en-US" sz="2400" b="1">
                <a:solidFill>
                  <a:srgbClr val="c00000"/>
                </a:solidFill>
              </a:rPr>
              <a:t>주</a:t>
            </a:r>
            <a:endParaRPr lang="en-US" altLang="ko-KR" sz="2400" b="1">
              <a:solidFill>
                <a:srgbClr val="c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70299" y="2860801"/>
            <a:ext cx="4503156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RL Model	: A2C 	</a:t>
            </a:r>
            <a:r>
              <a:rPr lang="ko-KR" altLang="en-US" sz="2400" b="1"/>
              <a:t>강화학습 모델</a:t>
            </a:r>
            <a:endParaRPr lang="ko-KR" altLang="en-US" sz="2400" b="1"/>
          </a:p>
          <a:p>
            <a:pPr lvl="0">
              <a:defRPr/>
            </a:pPr>
            <a:r>
              <a:rPr lang="en-US" altLang="ko-KR" sz="2400" b="1"/>
              <a:t>DL Model	: LSTM 	</a:t>
            </a:r>
            <a:r>
              <a:rPr lang="ko-KR" altLang="en-US" sz="2400" b="1"/>
              <a:t>딥뉴럴넷 모델</a:t>
            </a:r>
            <a:r>
              <a:rPr lang="en-US" altLang="ko-KR" sz="2400" b="1"/>
              <a:t> </a:t>
            </a:r>
            <a:endParaRPr lang="en-US" altLang="ko-KR" sz="2400" b="1"/>
          </a:p>
          <a:p>
            <a:pPr lvl="0">
              <a:defRPr/>
            </a:pPr>
            <a:r>
              <a:rPr lang="en-US" altLang="ko-KR" sz="2400" b="1"/>
              <a:t>Date		: 20210531 ~ 20210604</a:t>
            </a:r>
            <a:endParaRPr lang="en-US" altLang="ko-KR" sz="2400" b="1"/>
          </a:p>
          <a:p>
            <a:pPr lvl="0">
              <a:defRPr/>
            </a:pPr>
            <a:endParaRPr lang="ko-KR" altLang="en-US" sz="24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7FCD83C-EAA6-44DE-9BBD-3D72E78D0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984" y="5895127"/>
            <a:ext cx="11630809" cy="872310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CDDF627-F72C-4656-9C14-917638C96AA1}"/>
              </a:ext>
            </a:extLst>
          </p:cNvPr>
          <p:cNvSpPr txBox="1">
            <a:spLocks/>
          </p:cNvSpPr>
          <p:nvPr/>
        </p:nvSpPr>
        <p:spPr>
          <a:xfrm>
            <a:off x="560814" y="501116"/>
            <a:ext cx="8971422" cy="16992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4800" b="1" dirty="0"/>
              <a:t>4. </a:t>
            </a:r>
            <a:r>
              <a:rPr lang="ko-KR" altLang="en-US" sz="4800" b="1" dirty="0"/>
              <a:t>프로젝트 결과</a:t>
            </a:r>
            <a:endParaRPr lang="en-US" altLang="ko-KR" sz="3000" b="1" dirty="0"/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ko-KR" altLang="en-US" sz="3000" b="1" dirty="0" err="1">
                <a:solidFill>
                  <a:srgbClr val="C00000"/>
                </a:solidFill>
              </a:rPr>
              <a:t>틱</a:t>
            </a:r>
            <a:r>
              <a:rPr lang="ko-KR" altLang="en-US" sz="3000" b="1" dirty="0"/>
              <a:t> 모델 학습 결과</a:t>
            </a:r>
            <a:endParaRPr lang="en-US" altLang="ko-KR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BB8989-85DB-4182-8FD0-4AE6FBAFE604}"/>
              </a:ext>
            </a:extLst>
          </p:cNvPr>
          <p:cNvSpPr txBox="1"/>
          <p:nvPr/>
        </p:nvSpPr>
        <p:spPr>
          <a:xfrm>
            <a:off x="7808812" y="7454227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/>
              <a:t>실제 주가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2589AB-57C1-4407-96FA-8EBB5EA60D35}"/>
              </a:ext>
            </a:extLst>
          </p:cNvPr>
          <p:cNvSpPr txBox="1"/>
          <p:nvPr/>
        </p:nvSpPr>
        <p:spPr>
          <a:xfrm>
            <a:off x="7494624" y="8786286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/>
              <a:t>보유 주식 수</a:t>
            </a:r>
            <a:endParaRPr lang="en-US" altLang="ko-KR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18DC34-2C00-4BCA-B950-5E055581ECBB}"/>
              </a:ext>
            </a:extLst>
          </p:cNvPr>
          <p:cNvSpPr txBox="1"/>
          <p:nvPr/>
        </p:nvSpPr>
        <p:spPr>
          <a:xfrm>
            <a:off x="5051647" y="10199108"/>
            <a:ext cx="40254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/>
              <a:t>Q-Value	</a:t>
            </a:r>
          </a:p>
          <a:p>
            <a:pPr algn="r"/>
            <a:r>
              <a:rPr lang="en-US" altLang="ko-KR" sz="2000" b="1" dirty="0"/>
              <a:t>( </a:t>
            </a:r>
            <a:r>
              <a:rPr lang="ko-KR" altLang="en-US" sz="2000" b="1" dirty="0"/>
              <a:t>각 상태에서 행동의 평가 </a:t>
            </a:r>
            <a:r>
              <a:rPr lang="ko-KR" altLang="en-US" sz="2000" b="1" dirty="0" err="1"/>
              <a:t>기대값</a:t>
            </a:r>
            <a:r>
              <a:rPr lang="en-US" altLang="ko-KR" sz="2000" b="1" dirty="0"/>
              <a:t> 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CAF8FB-E5CB-41AE-A9B2-1BA963AE89E2}"/>
              </a:ext>
            </a:extLst>
          </p:cNvPr>
          <p:cNvSpPr txBox="1"/>
          <p:nvPr/>
        </p:nvSpPr>
        <p:spPr>
          <a:xfrm>
            <a:off x="6533143" y="11665734"/>
            <a:ext cx="2543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/>
              <a:t>Policy</a:t>
            </a:r>
          </a:p>
          <a:p>
            <a:pPr algn="r"/>
            <a:r>
              <a:rPr lang="en-US" altLang="ko-KR" sz="2000" b="1" dirty="0"/>
              <a:t>( Agent </a:t>
            </a:r>
            <a:r>
              <a:rPr lang="ko-KR" altLang="en-US" sz="2000" b="1" dirty="0"/>
              <a:t>의 행동 확률 </a:t>
            </a:r>
            <a:r>
              <a:rPr lang="en-US" altLang="ko-KR" sz="2000" b="1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B5CEAE-0A42-48E3-8A44-42C4CD53E341}"/>
              </a:ext>
            </a:extLst>
          </p:cNvPr>
          <p:cNvSpPr txBox="1"/>
          <p:nvPr/>
        </p:nvSpPr>
        <p:spPr>
          <a:xfrm>
            <a:off x="7039371" y="13412299"/>
            <a:ext cx="2037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/>
              <a:t>포트폴리오 가치</a:t>
            </a:r>
            <a:endParaRPr lang="ko-KR" alt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51D2E8-C9CB-42F7-B1CE-4FEBA579D202}"/>
              </a:ext>
            </a:extLst>
          </p:cNvPr>
          <p:cNvSpPr txBox="1"/>
          <p:nvPr/>
        </p:nvSpPr>
        <p:spPr>
          <a:xfrm>
            <a:off x="1670299" y="4473677"/>
            <a:ext cx="41729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/>
              <a:t>epoches</a:t>
            </a:r>
            <a:r>
              <a:rPr lang="en-US" altLang="ko-KR" sz="2400" b="1" dirty="0"/>
              <a:t>		= </a:t>
            </a:r>
            <a:r>
              <a:rPr lang="ko-KR" altLang="en-US" sz="2400" b="1" dirty="0"/>
              <a:t>에피소드 </a:t>
            </a:r>
            <a:r>
              <a:rPr lang="en-US" altLang="ko-KR" sz="2400" b="1" dirty="0"/>
              <a:t>50</a:t>
            </a:r>
          </a:p>
          <a:p>
            <a:r>
              <a:rPr lang="en-US" altLang="ko-KR" sz="2400" b="1" dirty="0" err="1"/>
              <a:t>num_step</a:t>
            </a:r>
            <a:r>
              <a:rPr lang="en-US" altLang="ko-KR" sz="2400" b="1" dirty="0"/>
              <a:t>		= </a:t>
            </a:r>
            <a:r>
              <a:rPr lang="en-US" altLang="ko-KR" sz="2400" b="1" dirty="0">
                <a:solidFill>
                  <a:srgbClr val="C00000"/>
                </a:solidFill>
              </a:rPr>
              <a:t>TD-step 20</a:t>
            </a:r>
          </a:p>
          <a:p>
            <a:r>
              <a:rPr lang="en-US" altLang="ko-KR" sz="2400" b="1" dirty="0"/>
              <a:t>threshold		= </a:t>
            </a:r>
            <a:r>
              <a:rPr lang="en-US" altLang="ko-KR" sz="2400" b="1" dirty="0">
                <a:solidFill>
                  <a:srgbClr val="C00000"/>
                </a:solidFill>
              </a:rPr>
              <a:t>win </a:t>
            </a:r>
            <a:r>
              <a:rPr lang="ko-KR" altLang="en-US" sz="2400" b="1" dirty="0">
                <a:solidFill>
                  <a:srgbClr val="C00000"/>
                </a:solidFill>
              </a:rPr>
              <a:t>기준 </a:t>
            </a:r>
            <a:r>
              <a:rPr lang="en-US" altLang="ko-KR" sz="2400" b="1" dirty="0">
                <a:solidFill>
                  <a:srgbClr val="C00000"/>
                </a:solidFill>
              </a:rPr>
              <a:t>0.5%</a:t>
            </a:r>
          </a:p>
          <a:p>
            <a:r>
              <a:rPr lang="en-US" altLang="ko-KR" sz="2400" b="1" dirty="0" err="1"/>
              <a:t>Max_trading_unit</a:t>
            </a:r>
            <a:endParaRPr lang="en-US" altLang="ko-KR" sz="2400" b="1" dirty="0"/>
          </a:p>
          <a:p>
            <a:r>
              <a:rPr lang="en-US" altLang="ko-KR" sz="2400" b="1" dirty="0"/>
              <a:t>				= </a:t>
            </a:r>
            <a:r>
              <a:rPr lang="ko-KR" altLang="en-US" sz="2400" b="1" dirty="0">
                <a:solidFill>
                  <a:srgbClr val="C00000"/>
                </a:solidFill>
              </a:rPr>
              <a:t>매매한도 </a:t>
            </a:r>
            <a:r>
              <a:rPr lang="en-US" altLang="ko-KR" sz="2400" b="1" dirty="0">
                <a:solidFill>
                  <a:srgbClr val="C00000"/>
                </a:solidFill>
              </a:rPr>
              <a:t>500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E41F37-719F-4889-A2B9-A861AACE38C2}"/>
              </a:ext>
            </a:extLst>
          </p:cNvPr>
          <p:cNvSpPr txBox="1"/>
          <p:nvPr/>
        </p:nvSpPr>
        <p:spPr>
          <a:xfrm>
            <a:off x="1670299" y="2860801"/>
            <a:ext cx="45031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RL Model	: A2C 	</a:t>
            </a:r>
            <a:r>
              <a:rPr lang="ko-KR" altLang="en-US" sz="2400" b="1" dirty="0"/>
              <a:t>강화학습 모델</a:t>
            </a:r>
            <a:endParaRPr lang="en-US" altLang="ko-KR" sz="2400" b="1" dirty="0"/>
          </a:p>
          <a:p>
            <a:r>
              <a:rPr lang="en-US" altLang="ko-KR" sz="2400" b="1" dirty="0"/>
              <a:t>DL Model	: LSTM 	</a:t>
            </a:r>
            <a:r>
              <a:rPr lang="ko-KR" altLang="en-US" sz="2400" b="1" dirty="0" err="1"/>
              <a:t>딥뉴럴넷</a:t>
            </a:r>
            <a:r>
              <a:rPr lang="ko-KR" altLang="en-US" sz="2400" b="1" dirty="0"/>
              <a:t> 모델</a:t>
            </a:r>
            <a:r>
              <a:rPr lang="en-US" altLang="ko-KR" sz="2400" b="1" dirty="0"/>
              <a:t> </a:t>
            </a:r>
          </a:p>
          <a:p>
            <a:r>
              <a:rPr lang="en-US" altLang="ko-KR" sz="2400" b="1" dirty="0"/>
              <a:t>Date		: 20210531 ~ 20210604</a:t>
            </a:r>
          </a:p>
          <a:p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87131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73ED8D-03FC-4064-9728-86A0E8C004A9}"/>
              </a:ext>
            </a:extLst>
          </p:cNvPr>
          <p:cNvSpPr txBox="1"/>
          <p:nvPr/>
        </p:nvSpPr>
        <p:spPr>
          <a:xfrm>
            <a:off x="2616421" y="4922446"/>
            <a:ext cx="16007908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ko-KR" altLang="en-US" sz="4000" b="1" dirty="0" err="1"/>
              <a:t>강화학습이란</a:t>
            </a:r>
            <a:r>
              <a:rPr lang="ko-KR" altLang="en-US" sz="4000" b="1" dirty="0"/>
              <a:t> </a:t>
            </a:r>
            <a:r>
              <a:rPr lang="en-US" altLang="ko-KR" sz="4000" b="1" dirty="0"/>
              <a:t>?</a:t>
            </a:r>
          </a:p>
          <a:p>
            <a:pPr marL="457200" indent="-457200">
              <a:buFontTx/>
              <a:buChar char="-"/>
            </a:pPr>
            <a:endParaRPr lang="en-US" altLang="ko-KR" sz="3200" b="1" dirty="0"/>
          </a:p>
          <a:p>
            <a:endParaRPr lang="en-US" altLang="ko-KR" sz="3200" b="1" dirty="0"/>
          </a:p>
          <a:p>
            <a:r>
              <a:rPr lang="ko-KR" altLang="en-US" sz="2400" b="1" dirty="0"/>
              <a:t>		룰 베이스 프로그래밍 </a:t>
            </a:r>
            <a:r>
              <a:rPr lang="en-US" altLang="ko-KR" sz="2400" b="1" dirty="0"/>
              <a:t>: </a:t>
            </a:r>
            <a:r>
              <a:rPr lang="ko-KR" altLang="en-US" sz="2400" b="1" dirty="0"/>
              <a:t>논리적 혹은 수학적 알고리즘을 직접적으로 명시해 문제를 해결</a:t>
            </a:r>
            <a:endParaRPr lang="en-US" altLang="ko-KR" sz="2400" b="1" dirty="0"/>
          </a:p>
          <a:p>
            <a:endParaRPr lang="ko-KR" altLang="en-US" sz="2400" b="1" dirty="0"/>
          </a:p>
          <a:p>
            <a:r>
              <a:rPr lang="ko-KR" altLang="en-US" sz="2400" b="1" dirty="0"/>
              <a:t>		전통적 </a:t>
            </a:r>
            <a:r>
              <a:rPr lang="ko-KR" altLang="en-US" sz="2400" b="1" dirty="0" err="1"/>
              <a:t>머신러닝</a:t>
            </a:r>
            <a:r>
              <a:rPr lang="ko-KR" altLang="en-US" sz="2400" b="1" dirty="0"/>
              <a:t>	          </a:t>
            </a:r>
            <a:r>
              <a:rPr lang="en-US" altLang="ko-KR" sz="2400" b="1" dirty="0"/>
              <a:t>: </a:t>
            </a:r>
            <a:r>
              <a:rPr lang="ko-KR" altLang="en-US" sz="2400" b="1" dirty="0"/>
              <a:t>예측 또는 분류 로 대표되는 문제들을 통계적 방법과 프로그래밍적 방법을 사용하여 해결</a:t>
            </a:r>
            <a:endParaRPr lang="en-US" altLang="ko-KR" sz="2400" b="1" dirty="0"/>
          </a:p>
          <a:p>
            <a:endParaRPr lang="ko-KR" altLang="en-US" sz="2400" b="1" dirty="0"/>
          </a:p>
          <a:p>
            <a:r>
              <a:rPr lang="ko-KR" altLang="en-US" sz="2400" b="1" dirty="0"/>
              <a:t>		딥러닝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신경망학습</a:t>
            </a:r>
            <a:r>
              <a:rPr lang="en-US" altLang="ko-KR" sz="2400" b="1" dirty="0"/>
              <a:t>)	   : </a:t>
            </a:r>
            <a:r>
              <a:rPr lang="ko-KR" altLang="en-US" sz="2400" b="1" dirty="0"/>
              <a:t>변형이 가능하며 크고 복잡한 함수를 구성하여 굉장히 복잡한 예측이나 분류 문제를 해결</a:t>
            </a:r>
            <a:endParaRPr lang="en-US" altLang="ko-KR" sz="2400" b="1" dirty="0"/>
          </a:p>
          <a:p>
            <a:endParaRPr lang="ko-KR" altLang="en-US" sz="2400" b="1" dirty="0"/>
          </a:p>
          <a:p>
            <a:r>
              <a:rPr lang="ko-KR" altLang="en-US" sz="2400" b="1" dirty="0"/>
              <a:t>		</a:t>
            </a:r>
            <a:r>
              <a:rPr lang="ko-KR" altLang="en-US" sz="2400" b="1" dirty="0">
                <a:solidFill>
                  <a:srgbClr val="C00000"/>
                </a:solidFill>
              </a:rPr>
              <a:t>강화학습 		                 </a:t>
            </a:r>
            <a:r>
              <a:rPr lang="en-US" altLang="ko-KR" sz="2400" b="1" dirty="0">
                <a:solidFill>
                  <a:srgbClr val="C00000"/>
                </a:solidFill>
              </a:rPr>
              <a:t>: </a:t>
            </a:r>
            <a:r>
              <a:rPr lang="ko-KR" altLang="en-US" sz="2400" b="1" dirty="0">
                <a:solidFill>
                  <a:srgbClr val="C00000"/>
                </a:solidFill>
              </a:rPr>
              <a:t>순서에 따라 최선의 의사결정을 </a:t>
            </a:r>
            <a:r>
              <a:rPr lang="ko-KR" altLang="en-US" sz="2400" b="1" dirty="0" err="1">
                <a:solidFill>
                  <a:srgbClr val="C00000"/>
                </a:solidFill>
              </a:rPr>
              <a:t>해야하는</a:t>
            </a:r>
            <a:r>
              <a:rPr lang="ko-KR" altLang="en-US" sz="2400" b="1" dirty="0">
                <a:solidFill>
                  <a:srgbClr val="C00000"/>
                </a:solidFill>
              </a:rPr>
              <a:t> 문제를 확률과 통계적 방법을 이용하여 해결</a:t>
            </a:r>
            <a:endParaRPr lang="en-US" altLang="ko-KR" sz="2400" b="1" dirty="0">
              <a:solidFill>
                <a:srgbClr val="C00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262BA7-9A86-42EF-BDF9-7210C3DD40C2}"/>
              </a:ext>
            </a:extLst>
          </p:cNvPr>
          <p:cNvSpPr txBox="1">
            <a:spLocks/>
          </p:cNvSpPr>
          <p:nvPr/>
        </p:nvSpPr>
        <p:spPr>
          <a:xfrm>
            <a:off x="501547" y="484680"/>
            <a:ext cx="8971422" cy="10004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5400" b="1" dirty="0"/>
              <a:t>2. </a:t>
            </a:r>
            <a:r>
              <a:rPr lang="ko-KR" altLang="en-US" sz="4800" b="1" dirty="0"/>
              <a:t>강화학습 방법론</a:t>
            </a:r>
            <a:endParaRPr lang="en-US" altLang="ko-KR" sz="4800" b="1" dirty="0"/>
          </a:p>
        </p:txBody>
      </p:sp>
    </p:spTree>
    <p:extLst>
      <p:ext uri="{BB962C8B-B14F-4D97-AF65-F5344CB8AC3E}">
        <p14:creationId xmlns:p14="http://schemas.microsoft.com/office/powerpoint/2010/main" val="18222381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DFC24FD-6683-451B-90EC-2AC3F6F5B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984" y="5895127"/>
            <a:ext cx="11630809" cy="872310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CDDF627-F72C-4656-9C14-917638C96AA1}"/>
              </a:ext>
            </a:extLst>
          </p:cNvPr>
          <p:cNvSpPr txBox="1">
            <a:spLocks/>
          </p:cNvSpPr>
          <p:nvPr/>
        </p:nvSpPr>
        <p:spPr>
          <a:xfrm>
            <a:off x="560814" y="501116"/>
            <a:ext cx="8971422" cy="16992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4800" b="1" dirty="0"/>
              <a:t>4. </a:t>
            </a:r>
            <a:r>
              <a:rPr lang="ko-KR" altLang="en-US" sz="4800" b="1" dirty="0"/>
              <a:t>프로젝트 결과</a:t>
            </a:r>
            <a:endParaRPr lang="en-US" altLang="ko-KR" sz="3000" b="1" dirty="0"/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ko-KR" altLang="en-US" sz="3000" b="1" dirty="0" err="1">
                <a:solidFill>
                  <a:srgbClr val="C00000"/>
                </a:solidFill>
              </a:rPr>
              <a:t>틱</a:t>
            </a:r>
            <a:r>
              <a:rPr lang="ko-KR" altLang="en-US" sz="3000" b="1" dirty="0"/>
              <a:t> 모델 학습 결과</a:t>
            </a:r>
            <a:endParaRPr lang="en-US" altLang="ko-KR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BB8989-85DB-4182-8FD0-4AE6FBAFE604}"/>
              </a:ext>
            </a:extLst>
          </p:cNvPr>
          <p:cNvSpPr txBox="1"/>
          <p:nvPr/>
        </p:nvSpPr>
        <p:spPr>
          <a:xfrm>
            <a:off x="7808812" y="7454227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/>
              <a:t>실제 주가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2589AB-57C1-4407-96FA-8EBB5EA60D35}"/>
              </a:ext>
            </a:extLst>
          </p:cNvPr>
          <p:cNvSpPr txBox="1"/>
          <p:nvPr/>
        </p:nvSpPr>
        <p:spPr>
          <a:xfrm>
            <a:off x="7494624" y="8786286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/>
              <a:t>보유 주식 수</a:t>
            </a:r>
            <a:endParaRPr lang="en-US" altLang="ko-KR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18DC34-2C00-4BCA-B950-5E055581ECBB}"/>
              </a:ext>
            </a:extLst>
          </p:cNvPr>
          <p:cNvSpPr txBox="1"/>
          <p:nvPr/>
        </p:nvSpPr>
        <p:spPr>
          <a:xfrm>
            <a:off x="5051647" y="10199108"/>
            <a:ext cx="40254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/>
              <a:t>Q-Value	</a:t>
            </a:r>
          </a:p>
          <a:p>
            <a:pPr algn="r"/>
            <a:r>
              <a:rPr lang="en-US" altLang="ko-KR" sz="2000" b="1" dirty="0"/>
              <a:t>( </a:t>
            </a:r>
            <a:r>
              <a:rPr lang="ko-KR" altLang="en-US" sz="2000" b="1" dirty="0"/>
              <a:t>각 상태에서 행동의 평가 </a:t>
            </a:r>
            <a:r>
              <a:rPr lang="ko-KR" altLang="en-US" sz="2000" b="1" dirty="0" err="1"/>
              <a:t>기대값</a:t>
            </a:r>
            <a:r>
              <a:rPr lang="en-US" altLang="ko-KR" sz="2000" b="1" dirty="0"/>
              <a:t> 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CAF8FB-E5CB-41AE-A9B2-1BA963AE89E2}"/>
              </a:ext>
            </a:extLst>
          </p:cNvPr>
          <p:cNvSpPr txBox="1"/>
          <p:nvPr/>
        </p:nvSpPr>
        <p:spPr>
          <a:xfrm>
            <a:off x="6533143" y="11665734"/>
            <a:ext cx="2543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/>
              <a:t>Policy</a:t>
            </a:r>
          </a:p>
          <a:p>
            <a:pPr algn="r"/>
            <a:r>
              <a:rPr lang="en-US" altLang="ko-KR" sz="2000" b="1" dirty="0"/>
              <a:t>( Agent </a:t>
            </a:r>
            <a:r>
              <a:rPr lang="ko-KR" altLang="en-US" sz="2000" b="1" dirty="0"/>
              <a:t>의 행동 확률 </a:t>
            </a:r>
            <a:r>
              <a:rPr lang="en-US" altLang="ko-KR" sz="2000" b="1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B5CEAE-0A42-48E3-8A44-42C4CD53E341}"/>
              </a:ext>
            </a:extLst>
          </p:cNvPr>
          <p:cNvSpPr txBox="1"/>
          <p:nvPr/>
        </p:nvSpPr>
        <p:spPr>
          <a:xfrm>
            <a:off x="7039371" y="13412299"/>
            <a:ext cx="2037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/>
              <a:t>포트폴리오 가치</a:t>
            </a:r>
            <a:endParaRPr lang="ko-KR" alt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51D2E8-C9CB-42F7-B1CE-4FEBA579D202}"/>
              </a:ext>
            </a:extLst>
          </p:cNvPr>
          <p:cNvSpPr txBox="1"/>
          <p:nvPr/>
        </p:nvSpPr>
        <p:spPr>
          <a:xfrm>
            <a:off x="1670299" y="4473677"/>
            <a:ext cx="41729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/>
              <a:t>epoches</a:t>
            </a:r>
            <a:r>
              <a:rPr lang="en-US" altLang="ko-KR" sz="2400" b="1" dirty="0"/>
              <a:t>		= </a:t>
            </a:r>
            <a:r>
              <a:rPr lang="ko-KR" altLang="en-US" sz="2400" b="1" dirty="0"/>
              <a:t>에피소드 </a:t>
            </a:r>
            <a:r>
              <a:rPr lang="en-US" altLang="ko-KR" sz="2400" b="1" dirty="0"/>
              <a:t>50</a:t>
            </a:r>
          </a:p>
          <a:p>
            <a:r>
              <a:rPr lang="en-US" altLang="ko-KR" sz="2400" b="1" dirty="0" err="1"/>
              <a:t>num_step</a:t>
            </a:r>
            <a:r>
              <a:rPr lang="en-US" altLang="ko-KR" sz="2400" b="1" dirty="0"/>
              <a:t>		= </a:t>
            </a:r>
            <a:r>
              <a:rPr lang="en-US" altLang="ko-KR" sz="2400" b="1" dirty="0">
                <a:solidFill>
                  <a:srgbClr val="C00000"/>
                </a:solidFill>
              </a:rPr>
              <a:t>TD-step 20</a:t>
            </a:r>
          </a:p>
          <a:p>
            <a:r>
              <a:rPr lang="en-US" altLang="ko-KR" sz="2400" b="1" dirty="0"/>
              <a:t>threshold		= </a:t>
            </a:r>
            <a:r>
              <a:rPr lang="en-US" altLang="ko-KR" sz="2400" b="1" dirty="0">
                <a:solidFill>
                  <a:srgbClr val="C00000"/>
                </a:solidFill>
              </a:rPr>
              <a:t>win </a:t>
            </a:r>
            <a:r>
              <a:rPr lang="ko-KR" altLang="en-US" sz="2400" b="1" dirty="0">
                <a:solidFill>
                  <a:srgbClr val="C00000"/>
                </a:solidFill>
              </a:rPr>
              <a:t>기준 </a:t>
            </a:r>
            <a:r>
              <a:rPr lang="en-US" altLang="ko-KR" sz="2400" b="1" dirty="0">
                <a:solidFill>
                  <a:srgbClr val="C00000"/>
                </a:solidFill>
              </a:rPr>
              <a:t>0.5%</a:t>
            </a:r>
          </a:p>
          <a:p>
            <a:r>
              <a:rPr lang="en-US" altLang="ko-KR" sz="2400" b="1" dirty="0" err="1"/>
              <a:t>Max_trading_unit</a:t>
            </a:r>
            <a:endParaRPr lang="en-US" altLang="ko-KR" sz="2400" b="1" dirty="0"/>
          </a:p>
          <a:p>
            <a:r>
              <a:rPr lang="en-US" altLang="ko-KR" sz="2400" b="1" dirty="0"/>
              <a:t>				= </a:t>
            </a:r>
            <a:r>
              <a:rPr lang="ko-KR" altLang="en-US" sz="2400" b="1" dirty="0">
                <a:solidFill>
                  <a:srgbClr val="C00000"/>
                </a:solidFill>
              </a:rPr>
              <a:t>매매한도 </a:t>
            </a:r>
            <a:r>
              <a:rPr lang="en-US" altLang="ko-KR" sz="2400" b="1" dirty="0">
                <a:solidFill>
                  <a:srgbClr val="C00000"/>
                </a:solidFill>
              </a:rPr>
              <a:t>500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E41F37-719F-4889-A2B9-A861AACE38C2}"/>
              </a:ext>
            </a:extLst>
          </p:cNvPr>
          <p:cNvSpPr txBox="1"/>
          <p:nvPr/>
        </p:nvSpPr>
        <p:spPr>
          <a:xfrm>
            <a:off x="1670299" y="2860801"/>
            <a:ext cx="45031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RL Model	: A2C 	</a:t>
            </a:r>
            <a:r>
              <a:rPr lang="ko-KR" altLang="en-US" sz="2400" b="1" dirty="0"/>
              <a:t>강화학습 모델</a:t>
            </a:r>
            <a:endParaRPr lang="en-US" altLang="ko-KR" sz="2400" b="1" dirty="0"/>
          </a:p>
          <a:p>
            <a:r>
              <a:rPr lang="en-US" altLang="ko-KR" sz="2400" b="1" dirty="0"/>
              <a:t>DL Model	: LSTM 	</a:t>
            </a:r>
            <a:r>
              <a:rPr lang="ko-KR" altLang="en-US" sz="2400" b="1" dirty="0" err="1"/>
              <a:t>딥뉴럴넷</a:t>
            </a:r>
            <a:r>
              <a:rPr lang="ko-KR" altLang="en-US" sz="2400" b="1" dirty="0"/>
              <a:t> 모델</a:t>
            </a:r>
            <a:r>
              <a:rPr lang="en-US" altLang="ko-KR" sz="2400" b="1" dirty="0"/>
              <a:t> </a:t>
            </a:r>
          </a:p>
          <a:p>
            <a:r>
              <a:rPr lang="en-US" altLang="ko-KR" sz="2400" b="1" dirty="0"/>
              <a:t>Date		: 20210531 ~ 20210604</a:t>
            </a:r>
          </a:p>
          <a:p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474444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F8FC43E-0FC4-4C3C-B61A-989BCB7A5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985" y="5893083"/>
            <a:ext cx="11630808" cy="872310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CDDF627-F72C-4656-9C14-917638C96AA1}"/>
              </a:ext>
            </a:extLst>
          </p:cNvPr>
          <p:cNvSpPr txBox="1">
            <a:spLocks/>
          </p:cNvSpPr>
          <p:nvPr/>
        </p:nvSpPr>
        <p:spPr>
          <a:xfrm>
            <a:off x="560814" y="501116"/>
            <a:ext cx="8971422" cy="16992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4800" b="1" dirty="0"/>
              <a:t>4. </a:t>
            </a:r>
            <a:r>
              <a:rPr lang="ko-KR" altLang="en-US" sz="4800" b="1" dirty="0"/>
              <a:t>프로젝트 결과</a:t>
            </a:r>
            <a:endParaRPr lang="en-US" altLang="ko-KR" sz="3000" b="1" dirty="0"/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ko-KR" altLang="en-US" sz="3000" b="1" dirty="0" err="1">
                <a:solidFill>
                  <a:srgbClr val="C00000"/>
                </a:solidFill>
              </a:rPr>
              <a:t>틱</a:t>
            </a:r>
            <a:r>
              <a:rPr lang="ko-KR" altLang="en-US" sz="3000" b="1" dirty="0"/>
              <a:t> 모델 학습 결과</a:t>
            </a:r>
            <a:endParaRPr lang="en-US" altLang="ko-KR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BB8989-85DB-4182-8FD0-4AE6FBAFE604}"/>
              </a:ext>
            </a:extLst>
          </p:cNvPr>
          <p:cNvSpPr txBox="1"/>
          <p:nvPr/>
        </p:nvSpPr>
        <p:spPr>
          <a:xfrm>
            <a:off x="7808812" y="7454227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/>
              <a:t>실제 주가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2589AB-57C1-4407-96FA-8EBB5EA60D35}"/>
              </a:ext>
            </a:extLst>
          </p:cNvPr>
          <p:cNvSpPr txBox="1"/>
          <p:nvPr/>
        </p:nvSpPr>
        <p:spPr>
          <a:xfrm>
            <a:off x="7494624" y="8786286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/>
              <a:t>보유 주식 수</a:t>
            </a:r>
            <a:endParaRPr lang="en-US" altLang="ko-KR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18DC34-2C00-4BCA-B950-5E055581ECBB}"/>
              </a:ext>
            </a:extLst>
          </p:cNvPr>
          <p:cNvSpPr txBox="1"/>
          <p:nvPr/>
        </p:nvSpPr>
        <p:spPr>
          <a:xfrm>
            <a:off x="5051647" y="10199108"/>
            <a:ext cx="40254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/>
              <a:t>Q-Value	</a:t>
            </a:r>
          </a:p>
          <a:p>
            <a:pPr algn="r"/>
            <a:r>
              <a:rPr lang="en-US" altLang="ko-KR" sz="2000" b="1" dirty="0"/>
              <a:t>( </a:t>
            </a:r>
            <a:r>
              <a:rPr lang="ko-KR" altLang="en-US" sz="2000" b="1" dirty="0"/>
              <a:t>각 상태에서 행동의 평가 </a:t>
            </a:r>
            <a:r>
              <a:rPr lang="ko-KR" altLang="en-US" sz="2000" b="1" dirty="0" err="1"/>
              <a:t>기대값</a:t>
            </a:r>
            <a:r>
              <a:rPr lang="en-US" altLang="ko-KR" sz="2000" b="1" dirty="0"/>
              <a:t> 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CAF8FB-E5CB-41AE-A9B2-1BA963AE89E2}"/>
              </a:ext>
            </a:extLst>
          </p:cNvPr>
          <p:cNvSpPr txBox="1"/>
          <p:nvPr/>
        </p:nvSpPr>
        <p:spPr>
          <a:xfrm>
            <a:off x="6533143" y="11665734"/>
            <a:ext cx="2543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/>
              <a:t>Policy</a:t>
            </a:r>
          </a:p>
          <a:p>
            <a:pPr algn="r"/>
            <a:r>
              <a:rPr lang="en-US" altLang="ko-KR" sz="2000" b="1" dirty="0"/>
              <a:t>( Agent </a:t>
            </a:r>
            <a:r>
              <a:rPr lang="ko-KR" altLang="en-US" sz="2000" b="1" dirty="0"/>
              <a:t>의 행동 확률 </a:t>
            </a:r>
            <a:r>
              <a:rPr lang="en-US" altLang="ko-KR" sz="2000" b="1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B5CEAE-0A42-48E3-8A44-42C4CD53E341}"/>
              </a:ext>
            </a:extLst>
          </p:cNvPr>
          <p:cNvSpPr txBox="1"/>
          <p:nvPr/>
        </p:nvSpPr>
        <p:spPr>
          <a:xfrm>
            <a:off x="7039371" y="13412299"/>
            <a:ext cx="2037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/>
              <a:t>포트폴리오 가치</a:t>
            </a:r>
            <a:endParaRPr lang="ko-KR" alt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51D2E8-C9CB-42F7-B1CE-4FEBA579D202}"/>
              </a:ext>
            </a:extLst>
          </p:cNvPr>
          <p:cNvSpPr txBox="1"/>
          <p:nvPr/>
        </p:nvSpPr>
        <p:spPr>
          <a:xfrm>
            <a:off x="1670299" y="4473677"/>
            <a:ext cx="41729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/>
              <a:t>epoches</a:t>
            </a:r>
            <a:r>
              <a:rPr lang="en-US" altLang="ko-KR" sz="2400" b="1" dirty="0"/>
              <a:t>		= </a:t>
            </a:r>
            <a:r>
              <a:rPr lang="ko-KR" altLang="en-US" sz="2400" b="1" dirty="0"/>
              <a:t>에피소드 </a:t>
            </a:r>
            <a:r>
              <a:rPr lang="en-US" altLang="ko-KR" sz="2400" b="1" dirty="0"/>
              <a:t>50</a:t>
            </a:r>
          </a:p>
          <a:p>
            <a:r>
              <a:rPr lang="en-US" altLang="ko-KR" sz="2400" b="1" dirty="0" err="1"/>
              <a:t>num_step</a:t>
            </a:r>
            <a:r>
              <a:rPr lang="en-US" altLang="ko-KR" sz="2400" b="1" dirty="0"/>
              <a:t>		= </a:t>
            </a:r>
            <a:r>
              <a:rPr lang="en-US" altLang="ko-KR" sz="2400" b="1" dirty="0">
                <a:solidFill>
                  <a:srgbClr val="C00000"/>
                </a:solidFill>
              </a:rPr>
              <a:t>TD-step 20</a:t>
            </a:r>
          </a:p>
          <a:p>
            <a:r>
              <a:rPr lang="en-US" altLang="ko-KR" sz="2400" b="1" dirty="0"/>
              <a:t>threshold		= </a:t>
            </a:r>
            <a:r>
              <a:rPr lang="en-US" altLang="ko-KR" sz="2400" b="1" dirty="0">
                <a:solidFill>
                  <a:srgbClr val="C00000"/>
                </a:solidFill>
              </a:rPr>
              <a:t>win </a:t>
            </a:r>
            <a:r>
              <a:rPr lang="ko-KR" altLang="en-US" sz="2400" b="1" dirty="0">
                <a:solidFill>
                  <a:srgbClr val="C00000"/>
                </a:solidFill>
              </a:rPr>
              <a:t>기준 </a:t>
            </a:r>
            <a:r>
              <a:rPr lang="en-US" altLang="ko-KR" sz="2400" b="1" dirty="0">
                <a:solidFill>
                  <a:srgbClr val="C00000"/>
                </a:solidFill>
              </a:rPr>
              <a:t>0.5%</a:t>
            </a:r>
          </a:p>
          <a:p>
            <a:r>
              <a:rPr lang="en-US" altLang="ko-KR" sz="2400" b="1" dirty="0" err="1"/>
              <a:t>Max_trading_unit</a:t>
            </a:r>
            <a:endParaRPr lang="en-US" altLang="ko-KR" sz="2400" b="1" dirty="0"/>
          </a:p>
          <a:p>
            <a:r>
              <a:rPr lang="en-US" altLang="ko-KR" sz="2400" b="1" dirty="0"/>
              <a:t>				= </a:t>
            </a:r>
            <a:r>
              <a:rPr lang="ko-KR" altLang="en-US" sz="2400" b="1" dirty="0">
                <a:solidFill>
                  <a:srgbClr val="C00000"/>
                </a:solidFill>
              </a:rPr>
              <a:t>매매한도 </a:t>
            </a:r>
            <a:r>
              <a:rPr lang="en-US" altLang="ko-KR" sz="2400" b="1" dirty="0">
                <a:solidFill>
                  <a:srgbClr val="C00000"/>
                </a:solidFill>
              </a:rPr>
              <a:t>500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E41F37-719F-4889-A2B9-A861AACE38C2}"/>
              </a:ext>
            </a:extLst>
          </p:cNvPr>
          <p:cNvSpPr txBox="1"/>
          <p:nvPr/>
        </p:nvSpPr>
        <p:spPr>
          <a:xfrm>
            <a:off x="1670299" y="2860801"/>
            <a:ext cx="45031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RL Model	: A2C 	</a:t>
            </a:r>
            <a:r>
              <a:rPr lang="ko-KR" altLang="en-US" sz="2400" b="1" dirty="0"/>
              <a:t>강화학습 모델</a:t>
            </a:r>
            <a:endParaRPr lang="en-US" altLang="ko-KR" sz="2400" b="1" dirty="0"/>
          </a:p>
          <a:p>
            <a:r>
              <a:rPr lang="en-US" altLang="ko-KR" sz="2400" b="1" dirty="0"/>
              <a:t>DL Model	: LSTM 	</a:t>
            </a:r>
            <a:r>
              <a:rPr lang="ko-KR" altLang="en-US" sz="2400" b="1" dirty="0" err="1"/>
              <a:t>딥뉴럴넷</a:t>
            </a:r>
            <a:r>
              <a:rPr lang="ko-KR" altLang="en-US" sz="2400" b="1" dirty="0"/>
              <a:t> 모델</a:t>
            </a:r>
            <a:r>
              <a:rPr lang="en-US" altLang="ko-KR" sz="2400" b="1" dirty="0"/>
              <a:t> </a:t>
            </a:r>
          </a:p>
          <a:p>
            <a:r>
              <a:rPr lang="en-US" altLang="ko-KR" sz="2400" b="1" dirty="0"/>
              <a:t>Date		: 20210531 ~ 20210604</a:t>
            </a:r>
          </a:p>
          <a:p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757194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9187577-EC83-482F-BE1B-48F681204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984" y="5895127"/>
            <a:ext cx="11630809" cy="872310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CDDF627-F72C-4656-9C14-917638C96AA1}"/>
              </a:ext>
            </a:extLst>
          </p:cNvPr>
          <p:cNvSpPr txBox="1">
            <a:spLocks/>
          </p:cNvSpPr>
          <p:nvPr/>
        </p:nvSpPr>
        <p:spPr>
          <a:xfrm>
            <a:off x="560814" y="501116"/>
            <a:ext cx="8971422" cy="16992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4800" b="1" dirty="0"/>
              <a:t>4. </a:t>
            </a:r>
            <a:r>
              <a:rPr lang="ko-KR" altLang="en-US" sz="4800" b="1" dirty="0"/>
              <a:t>프로젝트 결과</a:t>
            </a:r>
            <a:endParaRPr lang="en-US" altLang="ko-KR" sz="3000" b="1" dirty="0"/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ko-KR" altLang="en-US" sz="3000" b="1" dirty="0" err="1">
                <a:solidFill>
                  <a:srgbClr val="C00000"/>
                </a:solidFill>
              </a:rPr>
              <a:t>틱</a:t>
            </a:r>
            <a:r>
              <a:rPr lang="ko-KR" altLang="en-US" sz="3000" b="1" dirty="0"/>
              <a:t> 모델 학습 결과</a:t>
            </a:r>
            <a:endParaRPr lang="en-US" altLang="ko-KR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BB8989-85DB-4182-8FD0-4AE6FBAFE604}"/>
              </a:ext>
            </a:extLst>
          </p:cNvPr>
          <p:cNvSpPr txBox="1"/>
          <p:nvPr/>
        </p:nvSpPr>
        <p:spPr>
          <a:xfrm>
            <a:off x="7808812" y="7454227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/>
              <a:t>실제 주가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2589AB-57C1-4407-96FA-8EBB5EA60D35}"/>
              </a:ext>
            </a:extLst>
          </p:cNvPr>
          <p:cNvSpPr txBox="1"/>
          <p:nvPr/>
        </p:nvSpPr>
        <p:spPr>
          <a:xfrm>
            <a:off x="7494624" y="8786286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/>
              <a:t>보유 주식 수</a:t>
            </a:r>
            <a:endParaRPr lang="en-US" altLang="ko-KR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18DC34-2C00-4BCA-B950-5E055581ECBB}"/>
              </a:ext>
            </a:extLst>
          </p:cNvPr>
          <p:cNvSpPr txBox="1"/>
          <p:nvPr/>
        </p:nvSpPr>
        <p:spPr>
          <a:xfrm>
            <a:off x="5051647" y="10199108"/>
            <a:ext cx="40254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/>
              <a:t>Q-Value	</a:t>
            </a:r>
          </a:p>
          <a:p>
            <a:pPr algn="r"/>
            <a:r>
              <a:rPr lang="en-US" altLang="ko-KR" sz="2000" b="1" dirty="0"/>
              <a:t>( </a:t>
            </a:r>
            <a:r>
              <a:rPr lang="ko-KR" altLang="en-US" sz="2000" b="1" dirty="0"/>
              <a:t>각 상태에서 행동의 평가 </a:t>
            </a:r>
            <a:r>
              <a:rPr lang="ko-KR" altLang="en-US" sz="2000" b="1" dirty="0" err="1"/>
              <a:t>기대값</a:t>
            </a:r>
            <a:r>
              <a:rPr lang="en-US" altLang="ko-KR" sz="2000" b="1" dirty="0"/>
              <a:t> 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CAF8FB-E5CB-41AE-A9B2-1BA963AE89E2}"/>
              </a:ext>
            </a:extLst>
          </p:cNvPr>
          <p:cNvSpPr txBox="1"/>
          <p:nvPr/>
        </p:nvSpPr>
        <p:spPr>
          <a:xfrm>
            <a:off x="6533143" y="11665734"/>
            <a:ext cx="2543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/>
              <a:t>Policy</a:t>
            </a:r>
          </a:p>
          <a:p>
            <a:pPr algn="r"/>
            <a:r>
              <a:rPr lang="en-US" altLang="ko-KR" sz="2000" b="1" dirty="0"/>
              <a:t>( Agent </a:t>
            </a:r>
            <a:r>
              <a:rPr lang="ko-KR" altLang="en-US" sz="2000" b="1" dirty="0"/>
              <a:t>의 행동 확률 </a:t>
            </a:r>
            <a:r>
              <a:rPr lang="en-US" altLang="ko-KR" sz="2000" b="1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B5CEAE-0A42-48E3-8A44-42C4CD53E341}"/>
              </a:ext>
            </a:extLst>
          </p:cNvPr>
          <p:cNvSpPr txBox="1"/>
          <p:nvPr/>
        </p:nvSpPr>
        <p:spPr>
          <a:xfrm>
            <a:off x="7039371" y="13412299"/>
            <a:ext cx="2037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/>
              <a:t>포트폴리오 가치</a:t>
            </a:r>
            <a:endParaRPr lang="ko-KR" alt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51D2E8-C9CB-42F7-B1CE-4FEBA579D202}"/>
              </a:ext>
            </a:extLst>
          </p:cNvPr>
          <p:cNvSpPr txBox="1"/>
          <p:nvPr/>
        </p:nvSpPr>
        <p:spPr>
          <a:xfrm>
            <a:off x="1670299" y="4473677"/>
            <a:ext cx="41729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/>
              <a:t>epoches</a:t>
            </a:r>
            <a:r>
              <a:rPr lang="en-US" altLang="ko-KR" sz="2400" b="1" dirty="0"/>
              <a:t>		= </a:t>
            </a:r>
            <a:r>
              <a:rPr lang="ko-KR" altLang="en-US" sz="2400" b="1" dirty="0"/>
              <a:t>에피소드 </a:t>
            </a:r>
            <a:r>
              <a:rPr lang="en-US" altLang="ko-KR" sz="2400" b="1" dirty="0"/>
              <a:t>50</a:t>
            </a:r>
          </a:p>
          <a:p>
            <a:r>
              <a:rPr lang="en-US" altLang="ko-KR" sz="2400" b="1" dirty="0" err="1"/>
              <a:t>num_step</a:t>
            </a:r>
            <a:r>
              <a:rPr lang="en-US" altLang="ko-KR" sz="2400" b="1" dirty="0"/>
              <a:t>		= </a:t>
            </a:r>
            <a:r>
              <a:rPr lang="en-US" altLang="ko-KR" sz="2400" b="1" dirty="0">
                <a:solidFill>
                  <a:srgbClr val="C00000"/>
                </a:solidFill>
              </a:rPr>
              <a:t>TD-step 20</a:t>
            </a:r>
          </a:p>
          <a:p>
            <a:r>
              <a:rPr lang="en-US" altLang="ko-KR" sz="2400" b="1" dirty="0"/>
              <a:t>threshold		= </a:t>
            </a:r>
            <a:r>
              <a:rPr lang="en-US" altLang="ko-KR" sz="2400" b="1" dirty="0">
                <a:solidFill>
                  <a:srgbClr val="C00000"/>
                </a:solidFill>
              </a:rPr>
              <a:t>win </a:t>
            </a:r>
            <a:r>
              <a:rPr lang="ko-KR" altLang="en-US" sz="2400" b="1" dirty="0">
                <a:solidFill>
                  <a:srgbClr val="C00000"/>
                </a:solidFill>
              </a:rPr>
              <a:t>기준 </a:t>
            </a:r>
            <a:r>
              <a:rPr lang="en-US" altLang="ko-KR" sz="2400" b="1" dirty="0">
                <a:solidFill>
                  <a:srgbClr val="C00000"/>
                </a:solidFill>
              </a:rPr>
              <a:t>0.5%</a:t>
            </a:r>
          </a:p>
          <a:p>
            <a:r>
              <a:rPr lang="en-US" altLang="ko-KR" sz="2400" b="1" dirty="0" err="1"/>
              <a:t>Max_trading_unit</a:t>
            </a:r>
            <a:endParaRPr lang="en-US" altLang="ko-KR" sz="2400" b="1" dirty="0"/>
          </a:p>
          <a:p>
            <a:r>
              <a:rPr lang="en-US" altLang="ko-KR" sz="2400" b="1" dirty="0"/>
              <a:t>				= </a:t>
            </a:r>
            <a:r>
              <a:rPr lang="ko-KR" altLang="en-US" sz="2400" b="1" dirty="0">
                <a:solidFill>
                  <a:srgbClr val="C00000"/>
                </a:solidFill>
              </a:rPr>
              <a:t>매매한도 </a:t>
            </a:r>
            <a:r>
              <a:rPr lang="en-US" altLang="ko-KR" sz="2400" b="1" dirty="0">
                <a:solidFill>
                  <a:srgbClr val="C00000"/>
                </a:solidFill>
              </a:rPr>
              <a:t>500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E41F37-719F-4889-A2B9-A861AACE38C2}"/>
              </a:ext>
            </a:extLst>
          </p:cNvPr>
          <p:cNvSpPr txBox="1"/>
          <p:nvPr/>
        </p:nvSpPr>
        <p:spPr>
          <a:xfrm>
            <a:off x="1670299" y="2860801"/>
            <a:ext cx="45031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RL Model	: A2C 	</a:t>
            </a:r>
            <a:r>
              <a:rPr lang="ko-KR" altLang="en-US" sz="2400" b="1" dirty="0"/>
              <a:t>강화학습 모델</a:t>
            </a:r>
            <a:endParaRPr lang="en-US" altLang="ko-KR" sz="2400" b="1" dirty="0"/>
          </a:p>
          <a:p>
            <a:r>
              <a:rPr lang="en-US" altLang="ko-KR" sz="2400" b="1" dirty="0"/>
              <a:t>DL Model	: LSTM 	</a:t>
            </a:r>
            <a:r>
              <a:rPr lang="ko-KR" altLang="en-US" sz="2400" b="1" dirty="0" err="1"/>
              <a:t>딥뉴럴넷</a:t>
            </a:r>
            <a:r>
              <a:rPr lang="ko-KR" altLang="en-US" sz="2400" b="1" dirty="0"/>
              <a:t> 모델</a:t>
            </a:r>
            <a:r>
              <a:rPr lang="en-US" altLang="ko-KR" sz="2400" b="1" dirty="0"/>
              <a:t> </a:t>
            </a:r>
          </a:p>
          <a:p>
            <a:r>
              <a:rPr lang="en-US" altLang="ko-KR" sz="2400" b="1" dirty="0"/>
              <a:t>Date		: 20210531 ~ 20210604</a:t>
            </a:r>
          </a:p>
          <a:p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415536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4782CD6-A17F-483E-AD03-84867DFEE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984" y="5895127"/>
            <a:ext cx="11630809" cy="872310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CDDF627-F72C-4656-9C14-917638C96AA1}"/>
              </a:ext>
            </a:extLst>
          </p:cNvPr>
          <p:cNvSpPr txBox="1">
            <a:spLocks/>
          </p:cNvSpPr>
          <p:nvPr/>
        </p:nvSpPr>
        <p:spPr>
          <a:xfrm>
            <a:off x="560814" y="501116"/>
            <a:ext cx="8971422" cy="16992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4800" b="1" dirty="0"/>
              <a:t>4. </a:t>
            </a:r>
            <a:r>
              <a:rPr lang="ko-KR" altLang="en-US" sz="4800" b="1" dirty="0"/>
              <a:t>프로젝트 결과</a:t>
            </a:r>
            <a:endParaRPr lang="en-US" altLang="ko-KR" sz="3000" b="1" dirty="0"/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ko-KR" altLang="en-US" sz="3000" b="1" dirty="0" err="1">
                <a:solidFill>
                  <a:srgbClr val="C00000"/>
                </a:solidFill>
              </a:rPr>
              <a:t>틱</a:t>
            </a:r>
            <a:r>
              <a:rPr lang="ko-KR" altLang="en-US" sz="3000" b="1" dirty="0"/>
              <a:t> 모델 학습 결과</a:t>
            </a:r>
            <a:endParaRPr lang="en-US" altLang="ko-KR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BB8989-85DB-4182-8FD0-4AE6FBAFE604}"/>
              </a:ext>
            </a:extLst>
          </p:cNvPr>
          <p:cNvSpPr txBox="1"/>
          <p:nvPr/>
        </p:nvSpPr>
        <p:spPr>
          <a:xfrm>
            <a:off x="7808812" y="7454227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/>
              <a:t>실제 주가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2589AB-57C1-4407-96FA-8EBB5EA60D35}"/>
              </a:ext>
            </a:extLst>
          </p:cNvPr>
          <p:cNvSpPr txBox="1"/>
          <p:nvPr/>
        </p:nvSpPr>
        <p:spPr>
          <a:xfrm>
            <a:off x="7494624" y="8786286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/>
              <a:t>보유 주식 수</a:t>
            </a:r>
            <a:endParaRPr lang="en-US" altLang="ko-KR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18DC34-2C00-4BCA-B950-5E055581ECBB}"/>
              </a:ext>
            </a:extLst>
          </p:cNvPr>
          <p:cNvSpPr txBox="1"/>
          <p:nvPr/>
        </p:nvSpPr>
        <p:spPr>
          <a:xfrm>
            <a:off x="5051647" y="10199108"/>
            <a:ext cx="40254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/>
              <a:t>Q-Value	</a:t>
            </a:r>
          </a:p>
          <a:p>
            <a:pPr algn="r"/>
            <a:r>
              <a:rPr lang="en-US" altLang="ko-KR" sz="2000" b="1" dirty="0"/>
              <a:t>( </a:t>
            </a:r>
            <a:r>
              <a:rPr lang="ko-KR" altLang="en-US" sz="2000" b="1" dirty="0"/>
              <a:t>각 상태에서 행동의 평가 </a:t>
            </a:r>
            <a:r>
              <a:rPr lang="ko-KR" altLang="en-US" sz="2000" b="1" dirty="0" err="1"/>
              <a:t>기대값</a:t>
            </a:r>
            <a:r>
              <a:rPr lang="en-US" altLang="ko-KR" sz="2000" b="1" dirty="0"/>
              <a:t> 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CAF8FB-E5CB-41AE-A9B2-1BA963AE89E2}"/>
              </a:ext>
            </a:extLst>
          </p:cNvPr>
          <p:cNvSpPr txBox="1"/>
          <p:nvPr/>
        </p:nvSpPr>
        <p:spPr>
          <a:xfrm>
            <a:off x="6533143" y="11665734"/>
            <a:ext cx="2543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/>
              <a:t>Policy</a:t>
            </a:r>
          </a:p>
          <a:p>
            <a:pPr algn="r"/>
            <a:r>
              <a:rPr lang="en-US" altLang="ko-KR" sz="2000" b="1" dirty="0"/>
              <a:t>( Agent </a:t>
            </a:r>
            <a:r>
              <a:rPr lang="ko-KR" altLang="en-US" sz="2000" b="1" dirty="0"/>
              <a:t>의 행동 확률 </a:t>
            </a:r>
            <a:r>
              <a:rPr lang="en-US" altLang="ko-KR" sz="2000" b="1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B5CEAE-0A42-48E3-8A44-42C4CD53E341}"/>
              </a:ext>
            </a:extLst>
          </p:cNvPr>
          <p:cNvSpPr txBox="1"/>
          <p:nvPr/>
        </p:nvSpPr>
        <p:spPr>
          <a:xfrm>
            <a:off x="7039371" y="13412299"/>
            <a:ext cx="2037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/>
              <a:t>포트폴리오 가치</a:t>
            </a:r>
            <a:endParaRPr lang="ko-KR" alt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51D2E8-C9CB-42F7-B1CE-4FEBA579D202}"/>
              </a:ext>
            </a:extLst>
          </p:cNvPr>
          <p:cNvSpPr txBox="1"/>
          <p:nvPr/>
        </p:nvSpPr>
        <p:spPr>
          <a:xfrm>
            <a:off x="1670299" y="4473677"/>
            <a:ext cx="41729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/>
              <a:t>epoches</a:t>
            </a:r>
            <a:r>
              <a:rPr lang="en-US" altLang="ko-KR" sz="2400" b="1" dirty="0"/>
              <a:t>		= </a:t>
            </a:r>
            <a:r>
              <a:rPr lang="ko-KR" altLang="en-US" sz="2400" b="1" dirty="0"/>
              <a:t>에피소드 </a:t>
            </a:r>
            <a:r>
              <a:rPr lang="en-US" altLang="ko-KR" sz="2400" b="1" dirty="0"/>
              <a:t>50</a:t>
            </a:r>
          </a:p>
          <a:p>
            <a:r>
              <a:rPr lang="en-US" altLang="ko-KR" sz="2400" b="1" dirty="0" err="1"/>
              <a:t>num_step</a:t>
            </a:r>
            <a:r>
              <a:rPr lang="en-US" altLang="ko-KR" sz="2400" b="1" dirty="0"/>
              <a:t>		= </a:t>
            </a:r>
            <a:r>
              <a:rPr lang="en-US" altLang="ko-KR" sz="2400" b="1" dirty="0">
                <a:solidFill>
                  <a:srgbClr val="C00000"/>
                </a:solidFill>
              </a:rPr>
              <a:t>TD-step 20</a:t>
            </a:r>
          </a:p>
          <a:p>
            <a:r>
              <a:rPr lang="en-US" altLang="ko-KR" sz="2400" b="1" dirty="0"/>
              <a:t>threshold		= </a:t>
            </a:r>
            <a:r>
              <a:rPr lang="en-US" altLang="ko-KR" sz="2400" b="1" dirty="0">
                <a:solidFill>
                  <a:srgbClr val="C00000"/>
                </a:solidFill>
              </a:rPr>
              <a:t>win </a:t>
            </a:r>
            <a:r>
              <a:rPr lang="ko-KR" altLang="en-US" sz="2400" b="1" dirty="0">
                <a:solidFill>
                  <a:srgbClr val="C00000"/>
                </a:solidFill>
              </a:rPr>
              <a:t>기준 </a:t>
            </a:r>
            <a:r>
              <a:rPr lang="en-US" altLang="ko-KR" sz="2400" b="1" dirty="0">
                <a:solidFill>
                  <a:srgbClr val="C00000"/>
                </a:solidFill>
              </a:rPr>
              <a:t>0.5%</a:t>
            </a:r>
          </a:p>
          <a:p>
            <a:r>
              <a:rPr lang="en-US" altLang="ko-KR" sz="2400" b="1" dirty="0" err="1"/>
              <a:t>Max_trading_unit</a:t>
            </a:r>
            <a:endParaRPr lang="en-US" altLang="ko-KR" sz="2400" b="1" dirty="0"/>
          </a:p>
          <a:p>
            <a:r>
              <a:rPr lang="en-US" altLang="ko-KR" sz="2400" b="1" dirty="0"/>
              <a:t>				= </a:t>
            </a:r>
            <a:r>
              <a:rPr lang="ko-KR" altLang="en-US" sz="2400" b="1" dirty="0">
                <a:solidFill>
                  <a:srgbClr val="C00000"/>
                </a:solidFill>
              </a:rPr>
              <a:t>매매한도 </a:t>
            </a:r>
            <a:r>
              <a:rPr lang="en-US" altLang="ko-KR" sz="2400" b="1" dirty="0">
                <a:solidFill>
                  <a:srgbClr val="C00000"/>
                </a:solidFill>
              </a:rPr>
              <a:t>500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E41F37-719F-4889-A2B9-A861AACE38C2}"/>
              </a:ext>
            </a:extLst>
          </p:cNvPr>
          <p:cNvSpPr txBox="1"/>
          <p:nvPr/>
        </p:nvSpPr>
        <p:spPr>
          <a:xfrm>
            <a:off x="1670299" y="2860801"/>
            <a:ext cx="45031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RL Model	: A2C 	</a:t>
            </a:r>
            <a:r>
              <a:rPr lang="ko-KR" altLang="en-US" sz="2400" b="1" dirty="0"/>
              <a:t>강화학습 모델</a:t>
            </a:r>
            <a:endParaRPr lang="en-US" altLang="ko-KR" sz="2400" b="1" dirty="0"/>
          </a:p>
          <a:p>
            <a:r>
              <a:rPr lang="en-US" altLang="ko-KR" sz="2400" b="1" dirty="0"/>
              <a:t>DL Model	: LSTM 	</a:t>
            </a:r>
            <a:r>
              <a:rPr lang="ko-KR" altLang="en-US" sz="2400" b="1" dirty="0" err="1"/>
              <a:t>딥뉴럴넷</a:t>
            </a:r>
            <a:r>
              <a:rPr lang="ko-KR" altLang="en-US" sz="2400" b="1" dirty="0"/>
              <a:t> 모델</a:t>
            </a:r>
            <a:r>
              <a:rPr lang="en-US" altLang="ko-KR" sz="2400" b="1" dirty="0"/>
              <a:t> </a:t>
            </a:r>
          </a:p>
          <a:p>
            <a:r>
              <a:rPr lang="en-US" altLang="ko-KR" sz="2400" b="1" dirty="0"/>
              <a:t>Date		: 20210531 ~ 20210604</a:t>
            </a:r>
          </a:p>
          <a:p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802665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763EE40-9FB2-43CC-8EB0-20B53D831022}"/>
              </a:ext>
            </a:extLst>
          </p:cNvPr>
          <p:cNvSpPr txBox="1">
            <a:spLocks/>
          </p:cNvSpPr>
          <p:nvPr/>
        </p:nvSpPr>
        <p:spPr>
          <a:xfrm>
            <a:off x="560814" y="501116"/>
            <a:ext cx="8971422" cy="16992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4800" b="1" dirty="0"/>
              <a:t>5. </a:t>
            </a:r>
            <a:r>
              <a:rPr lang="ko-KR" altLang="en-US" sz="4800" b="1" dirty="0"/>
              <a:t>프로젝트 회고</a:t>
            </a:r>
            <a:endParaRPr lang="en-US" altLang="ko-KR" sz="4800" b="1" dirty="0"/>
          </a:p>
          <a:p>
            <a:pPr algn="l">
              <a:lnSpc>
                <a:spcPct val="150000"/>
              </a:lnSpc>
            </a:pPr>
            <a:endParaRPr lang="en-US" altLang="ko-KR" sz="30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4B11E55-5315-4FE0-A533-DFFB04215BC8}"/>
              </a:ext>
            </a:extLst>
          </p:cNvPr>
          <p:cNvSpPr txBox="1"/>
          <p:nvPr/>
        </p:nvSpPr>
        <p:spPr>
          <a:xfrm>
            <a:off x="2616421" y="4922446"/>
            <a:ext cx="14804053" cy="8710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ko-KR" altLang="en-US" sz="4000" b="1" dirty="0"/>
              <a:t>프로젝트의 한계점</a:t>
            </a:r>
            <a:endParaRPr lang="en-US" altLang="ko-KR" sz="4000" b="1" dirty="0"/>
          </a:p>
          <a:p>
            <a:endParaRPr lang="en-US" altLang="ko-KR" sz="3200" b="1" dirty="0"/>
          </a:p>
          <a:p>
            <a:endParaRPr lang="en-US" altLang="ko-KR" sz="3200" b="1" dirty="0"/>
          </a:p>
          <a:p>
            <a:r>
              <a:rPr lang="ko-KR" altLang="en-US" sz="2400" b="1" dirty="0"/>
              <a:t>		</a:t>
            </a:r>
            <a:r>
              <a:rPr lang="en-US" altLang="ko-KR" sz="2400" b="1" dirty="0"/>
              <a:t>1.	</a:t>
            </a:r>
            <a:r>
              <a:rPr lang="ko-KR" altLang="en-US" sz="2400" b="1" dirty="0"/>
              <a:t>단기매매 강화학습에 유의미한 결과를 내는 것이 목표였지만</a:t>
            </a:r>
            <a:r>
              <a:rPr lang="en-US" altLang="ko-KR" sz="2400" b="1" dirty="0"/>
              <a:t>, </a:t>
            </a:r>
          </a:p>
          <a:p>
            <a:r>
              <a:rPr lang="en-US" altLang="ko-KR" sz="2400" b="1" dirty="0"/>
              <a:t>			</a:t>
            </a:r>
            <a:r>
              <a:rPr lang="ko-KR" altLang="en-US" sz="2400" b="1" dirty="0"/>
              <a:t>짧은 단위 데이터를 다룰 수록 학습 결과가 좋지 못함</a:t>
            </a:r>
            <a:endParaRPr lang="en-US" altLang="ko-KR" sz="2400" b="1" dirty="0"/>
          </a:p>
          <a:p>
            <a:endParaRPr lang="en-US" altLang="ko-KR" sz="2400" b="1" dirty="0"/>
          </a:p>
          <a:p>
            <a:r>
              <a:rPr lang="en-US" altLang="ko-KR" sz="2400" b="1" dirty="0"/>
              <a:t>				-&gt;	</a:t>
            </a:r>
            <a:r>
              <a:rPr lang="ko-KR" altLang="en-US" sz="2400" b="1" dirty="0"/>
              <a:t>데이터 단위와 성질에 따라 더 </a:t>
            </a:r>
            <a:r>
              <a:rPr lang="ko-KR" altLang="en-US" sz="2400" b="1" dirty="0">
                <a:solidFill>
                  <a:srgbClr val="C00000"/>
                </a:solidFill>
              </a:rPr>
              <a:t>적절한 </a:t>
            </a:r>
            <a:r>
              <a:rPr lang="en-US" altLang="ko-KR" sz="2400" b="1" dirty="0">
                <a:solidFill>
                  <a:srgbClr val="C00000"/>
                </a:solidFill>
              </a:rPr>
              <a:t>MDP </a:t>
            </a:r>
            <a:r>
              <a:rPr lang="ko-KR" altLang="en-US" sz="2400" b="1" dirty="0">
                <a:solidFill>
                  <a:srgbClr val="C00000"/>
                </a:solidFill>
              </a:rPr>
              <a:t>환경 설계</a:t>
            </a:r>
            <a:r>
              <a:rPr lang="ko-KR" altLang="en-US" sz="2400" b="1" dirty="0"/>
              <a:t>와 강화학습 모델 설계가 필요</a:t>
            </a:r>
            <a:endParaRPr lang="en-US" altLang="ko-KR" sz="2400" b="1" dirty="0"/>
          </a:p>
          <a:p>
            <a:endParaRPr lang="en-US" altLang="ko-KR" sz="2400" b="1" dirty="0"/>
          </a:p>
          <a:p>
            <a:r>
              <a:rPr lang="en-US" altLang="ko-KR" sz="2400" b="1" dirty="0"/>
              <a:t>				-&gt;	</a:t>
            </a:r>
            <a:r>
              <a:rPr lang="ko-KR" altLang="en-US" sz="2400" b="1" dirty="0"/>
              <a:t>데이터 양이 너무 많아 굉장히 </a:t>
            </a:r>
            <a:r>
              <a:rPr lang="ko-KR" altLang="en-US" sz="2400" b="1" dirty="0">
                <a:solidFill>
                  <a:srgbClr val="C00000"/>
                </a:solidFill>
              </a:rPr>
              <a:t>많은 학습 시간</a:t>
            </a:r>
            <a:r>
              <a:rPr lang="ko-KR" altLang="en-US" sz="2400" b="1" dirty="0"/>
              <a:t>이 필요</a:t>
            </a:r>
            <a:endParaRPr lang="en-US" altLang="ko-KR" sz="2400" b="1" dirty="0"/>
          </a:p>
          <a:p>
            <a:endParaRPr lang="en-US" altLang="ko-KR" sz="2400" b="1" dirty="0"/>
          </a:p>
          <a:p>
            <a:r>
              <a:rPr lang="en-US" altLang="ko-KR" sz="2400" b="1" dirty="0"/>
              <a:t>				-&gt;	</a:t>
            </a:r>
            <a:r>
              <a:rPr lang="ko-KR" altLang="en-US" sz="2400" b="1" dirty="0"/>
              <a:t>단기적 시장의 패턴을 학습할 수 있는 </a:t>
            </a:r>
            <a:r>
              <a:rPr lang="ko-KR" altLang="en-US" sz="2400" b="1" dirty="0">
                <a:solidFill>
                  <a:srgbClr val="C00000"/>
                </a:solidFill>
              </a:rPr>
              <a:t>보조지표 특성</a:t>
            </a:r>
            <a:r>
              <a:rPr lang="en-US" altLang="ko-KR" sz="2400" b="1" dirty="0">
                <a:solidFill>
                  <a:srgbClr val="C00000"/>
                </a:solidFill>
              </a:rPr>
              <a:t>(feature) </a:t>
            </a:r>
            <a:r>
              <a:rPr lang="ko-KR" altLang="en-US" sz="2400" b="1" dirty="0">
                <a:solidFill>
                  <a:srgbClr val="C00000"/>
                </a:solidFill>
              </a:rPr>
              <a:t>데이터</a:t>
            </a:r>
            <a:r>
              <a:rPr lang="ko-KR" altLang="en-US" sz="2400" b="1" dirty="0"/>
              <a:t>에 대한 탐색이 더 필요</a:t>
            </a:r>
            <a:endParaRPr lang="en-US" altLang="ko-KR" sz="2400" b="1" dirty="0"/>
          </a:p>
          <a:p>
            <a:endParaRPr lang="en-US" altLang="ko-KR" sz="2400" b="1" dirty="0"/>
          </a:p>
          <a:p>
            <a:r>
              <a:rPr lang="en-US" altLang="ko-KR" sz="2400" b="1" dirty="0"/>
              <a:t>		2.	</a:t>
            </a:r>
            <a:r>
              <a:rPr lang="ko-KR" altLang="en-US" sz="2400" b="1" dirty="0"/>
              <a:t>강화학습 모델이 학습의 시도에만 그치고</a:t>
            </a:r>
            <a:r>
              <a:rPr lang="en-US" altLang="ko-KR" sz="2400" b="1" dirty="0"/>
              <a:t>, </a:t>
            </a:r>
          </a:p>
          <a:p>
            <a:r>
              <a:rPr lang="en-US" altLang="ko-KR" sz="2400" b="1" dirty="0"/>
              <a:t>			</a:t>
            </a:r>
            <a:r>
              <a:rPr lang="ko-KR" altLang="en-US" sz="2400" b="1" dirty="0"/>
              <a:t>다른 날짜 데이터에 대한 </a:t>
            </a:r>
            <a:r>
              <a:rPr lang="ko-KR" altLang="en-US" sz="2400" b="1" dirty="0" err="1"/>
              <a:t>백테스팅과</a:t>
            </a:r>
            <a:r>
              <a:rPr lang="ko-KR" altLang="en-US" sz="2400" b="1" dirty="0"/>
              <a:t> 실거래에 테스트 되지 못함</a:t>
            </a:r>
            <a:endParaRPr lang="en-US" altLang="ko-KR" sz="2400" b="1" dirty="0"/>
          </a:p>
          <a:p>
            <a:endParaRPr lang="en-US" altLang="ko-KR" sz="2400" b="1" dirty="0"/>
          </a:p>
          <a:p>
            <a:r>
              <a:rPr lang="en-US" altLang="ko-KR" sz="2400" b="1" dirty="0"/>
              <a:t>				-&gt;	</a:t>
            </a:r>
            <a:r>
              <a:rPr lang="ko-KR" altLang="en-US" sz="2400" b="1" dirty="0"/>
              <a:t>사실 다른 날짜의 데이터에 대해 </a:t>
            </a:r>
            <a:r>
              <a:rPr lang="ko-KR" altLang="en-US" sz="2400" b="1" dirty="0">
                <a:solidFill>
                  <a:srgbClr val="C00000"/>
                </a:solidFill>
              </a:rPr>
              <a:t>성과가 나온다는 보장이 없음</a:t>
            </a:r>
            <a:r>
              <a:rPr lang="en-US" altLang="ko-KR" sz="2400" b="1" dirty="0"/>
              <a:t>		( </a:t>
            </a:r>
            <a:r>
              <a:rPr lang="ko-KR" altLang="en-US" sz="2400" b="1" dirty="0"/>
              <a:t>안 나올 가능성이 농후 </a:t>
            </a:r>
            <a:r>
              <a:rPr lang="en-US" altLang="ko-KR" sz="2400" b="1" dirty="0"/>
              <a:t>.. )</a:t>
            </a:r>
          </a:p>
          <a:p>
            <a:endParaRPr lang="en-US" altLang="ko-KR" sz="2400" b="1" dirty="0"/>
          </a:p>
          <a:p>
            <a:r>
              <a:rPr lang="en-US" altLang="ko-KR" sz="2400" b="1" dirty="0"/>
              <a:t>				-&gt;	</a:t>
            </a:r>
            <a:r>
              <a:rPr lang="ko-KR" altLang="en-US" sz="2400" b="1" dirty="0"/>
              <a:t>실제 거래에서는 </a:t>
            </a:r>
            <a:r>
              <a:rPr lang="en-US" altLang="ko-KR" sz="2400" b="1" dirty="0"/>
              <a:t>agent </a:t>
            </a:r>
            <a:r>
              <a:rPr lang="ko-KR" altLang="en-US" sz="2400" b="1" dirty="0"/>
              <a:t>의 매매 행위가 시장에 영향을 </a:t>
            </a:r>
            <a:r>
              <a:rPr lang="ko-KR" altLang="en-US" sz="2400" b="1" dirty="0" err="1"/>
              <a:t>주게되고</a:t>
            </a:r>
            <a:r>
              <a:rPr lang="en-US" altLang="ko-KR" sz="2400" b="1" dirty="0"/>
              <a:t>, </a:t>
            </a:r>
          </a:p>
          <a:p>
            <a:r>
              <a:rPr lang="en-US" altLang="ko-KR" sz="2400" b="1" dirty="0"/>
              <a:t>					agent </a:t>
            </a:r>
            <a:r>
              <a:rPr lang="ko-KR" altLang="en-US" sz="2400" b="1" dirty="0"/>
              <a:t>의 </a:t>
            </a:r>
            <a:r>
              <a:rPr lang="ko-KR" altLang="en-US" sz="2400" b="1" dirty="0">
                <a:solidFill>
                  <a:srgbClr val="C00000"/>
                </a:solidFill>
              </a:rPr>
              <a:t>매매 행동이 체결되지 않는 경우를 고려해야 함</a:t>
            </a:r>
            <a:endParaRPr lang="en-US" altLang="ko-KR" sz="2400" b="1" dirty="0">
              <a:solidFill>
                <a:srgbClr val="C00000"/>
              </a:solidFill>
            </a:endParaRPr>
          </a:p>
          <a:p>
            <a:endParaRPr lang="en-US" altLang="ko-KR" sz="2400" b="1" dirty="0"/>
          </a:p>
          <a:p>
            <a:r>
              <a:rPr lang="en-US" altLang="ko-KR" sz="2400" b="1" dirty="0"/>
              <a:t>				-&gt;	</a:t>
            </a:r>
            <a:r>
              <a:rPr lang="ko-KR" altLang="en-US" sz="2400" b="1" dirty="0"/>
              <a:t>당일 거래를 통한 수익을 목표로 하기 때문에</a:t>
            </a:r>
            <a:r>
              <a:rPr lang="en-US" altLang="ko-KR" sz="2400" b="1" dirty="0"/>
              <a:t>, </a:t>
            </a:r>
          </a:p>
          <a:p>
            <a:r>
              <a:rPr lang="en-US" altLang="ko-KR" sz="2400" b="1" dirty="0"/>
              <a:t>					</a:t>
            </a:r>
            <a:r>
              <a:rPr lang="ko-KR" altLang="en-US" sz="2400" b="1" dirty="0">
                <a:solidFill>
                  <a:srgbClr val="C00000"/>
                </a:solidFill>
              </a:rPr>
              <a:t>장 마감 이전에 보유 물량을 손실 없이 매도</a:t>
            </a:r>
            <a:r>
              <a:rPr lang="ko-KR" altLang="en-US" sz="2400" b="1" dirty="0"/>
              <a:t>할 수 있도록 모델이 구성되고 학습되야 함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9790655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763EE40-9FB2-43CC-8EB0-20B53D831022}"/>
              </a:ext>
            </a:extLst>
          </p:cNvPr>
          <p:cNvSpPr txBox="1">
            <a:spLocks/>
          </p:cNvSpPr>
          <p:nvPr/>
        </p:nvSpPr>
        <p:spPr>
          <a:xfrm>
            <a:off x="560814" y="501116"/>
            <a:ext cx="8971422" cy="16992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4800" b="1" dirty="0"/>
              <a:t>5. </a:t>
            </a:r>
            <a:r>
              <a:rPr lang="ko-KR" altLang="en-US" sz="4800" b="1" dirty="0"/>
              <a:t>프로젝트 회고</a:t>
            </a:r>
            <a:endParaRPr lang="en-US" altLang="ko-KR" sz="4800" b="1" dirty="0"/>
          </a:p>
          <a:p>
            <a:pPr algn="l">
              <a:lnSpc>
                <a:spcPct val="150000"/>
              </a:lnSpc>
            </a:pPr>
            <a:endParaRPr lang="en-US" altLang="ko-KR" sz="30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4B11E55-5315-4FE0-A533-DFFB04215BC8}"/>
              </a:ext>
            </a:extLst>
          </p:cNvPr>
          <p:cNvSpPr txBox="1"/>
          <p:nvPr/>
        </p:nvSpPr>
        <p:spPr>
          <a:xfrm>
            <a:off x="2616421" y="4922446"/>
            <a:ext cx="14680622" cy="8710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ko-KR" altLang="en-US" sz="4000" b="1" dirty="0"/>
              <a:t>프로젝트를 하며 </a:t>
            </a:r>
            <a:r>
              <a:rPr lang="ko-KR" altLang="en-US" sz="4000" b="1" dirty="0" err="1"/>
              <a:t>느낀점</a:t>
            </a:r>
            <a:endParaRPr lang="en-US" altLang="ko-KR" sz="4000" b="1" dirty="0"/>
          </a:p>
          <a:p>
            <a:endParaRPr lang="en-US" altLang="ko-KR" sz="3200" b="1" dirty="0"/>
          </a:p>
          <a:p>
            <a:endParaRPr lang="en-US" altLang="ko-KR" sz="3200" b="1" dirty="0"/>
          </a:p>
          <a:p>
            <a:r>
              <a:rPr lang="ko-KR" altLang="en-US" sz="2400" b="1" dirty="0"/>
              <a:t>		</a:t>
            </a:r>
            <a:r>
              <a:rPr lang="en-US" altLang="ko-KR" sz="2400" b="1" dirty="0"/>
              <a:t>1.	</a:t>
            </a:r>
            <a:r>
              <a:rPr lang="ko-KR" altLang="en-US" sz="2400" b="1" dirty="0"/>
              <a:t>강화학습은 오랜 시간이 필요하다</a:t>
            </a:r>
            <a:endParaRPr lang="en-US" altLang="ko-KR" sz="2400" b="1" dirty="0"/>
          </a:p>
          <a:p>
            <a:endParaRPr lang="en-US" altLang="ko-KR" sz="2400" b="1" dirty="0"/>
          </a:p>
          <a:p>
            <a:r>
              <a:rPr lang="en-US" altLang="ko-KR" sz="2400" b="1" dirty="0"/>
              <a:t>				-&gt;	</a:t>
            </a:r>
            <a:r>
              <a:rPr lang="ko-KR" altLang="en-US" sz="2400" b="1" dirty="0"/>
              <a:t>다른 </a:t>
            </a:r>
            <a:r>
              <a:rPr lang="ko-KR" altLang="en-US" sz="2400" b="1" dirty="0" err="1"/>
              <a:t>머신러닝</a:t>
            </a:r>
            <a:r>
              <a:rPr lang="ko-KR" altLang="en-US" sz="2400" b="1" dirty="0"/>
              <a:t> 학습도 많은 시간이 필요하지만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강화학습은 더 오래 걸리는 듯 함</a:t>
            </a:r>
            <a:endParaRPr lang="en-US" altLang="ko-KR" sz="2400" b="1" dirty="0"/>
          </a:p>
          <a:p>
            <a:endParaRPr lang="en-US" altLang="ko-KR" sz="2400" b="1" dirty="0"/>
          </a:p>
          <a:p>
            <a:r>
              <a:rPr lang="en-US" altLang="ko-KR" sz="2400" b="1" dirty="0"/>
              <a:t>				-&gt;	</a:t>
            </a:r>
            <a:r>
              <a:rPr lang="ko-KR" altLang="en-US" sz="2400" b="1" dirty="0"/>
              <a:t>강화학습은 그 일부인 정책과 가치 네트워크만 </a:t>
            </a:r>
            <a:r>
              <a:rPr lang="en-US" altLang="ko-KR" sz="2400" b="1" dirty="0"/>
              <a:t>GPU </a:t>
            </a:r>
            <a:r>
              <a:rPr lang="ko-KR" altLang="en-US" sz="2400" b="1" dirty="0"/>
              <a:t>를 통한 병렬 학습을 수행</a:t>
            </a:r>
            <a:endParaRPr lang="en-US" altLang="ko-KR" sz="2400" b="1" dirty="0"/>
          </a:p>
          <a:p>
            <a:r>
              <a:rPr lang="en-US" altLang="ko-KR" sz="2400" b="1" dirty="0"/>
              <a:t>					</a:t>
            </a:r>
            <a:r>
              <a:rPr lang="ko-KR" altLang="en-US" sz="2400" b="1" dirty="0"/>
              <a:t>에피소드 수행을 위한 시뮬레이션 과정은 </a:t>
            </a:r>
            <a:r>
              <a:rPr lang="en-US" altLang="ko-KR" sz="2400" b="1" dirty="0">
                <a:solidFill>
                  <a:srgbClr val="C00000"/>
                </a:solidFill>
              </a:rPr>
              <a:t>CPU </a:t>
            </a:r>
            <a:r>
              <a:rPr lang="ko-KR" altLang="en-US" sz="2400" b="1" dirty="0">
                <a:solidFill>
                  <a:srgbClr val="C00000"/>
                </a:solidFill>
              </a:rPr>
              <a:t>를 통한 순차 학습</a:t>
            </a:r>
            <a:r>
              <a:rPr lang="ko-KR" altLang="en-US" sz="2400" b="1" dirty="0"/>
              <a:t>으로 수행</a:t>
            </a:r>
            <a:endParaRPr lang="en-US" altLang="ko-KR" sz="2400" b="1" dirty="0"/>
          </a:p>
          <a:p>
            <a:endParaRPr lang="en-US" altLang="ko-KR" sz="2400" b="1" dirty="0"/>
          </a:p>
          <a:p>
            <a:r>
              <a:rPr lang="en-US" altLang="ko-KR" sz="2400" b="1" dirty="0"/>
              <a:t>				-&gt;	</a:t>
            </a:r>
            <a:r>
              <a:rPr lang="ko-KR" altLang="en-US" sz="2400" b="1" dirty="0" err="1"/>
              <a:t>틱</a:t>
            </a:r>
            <a:r>
              <a:rPr lang="ko-KR" altLang="en-US" sz="2400" b="1" dirty="0"/>
              <a:t> 데이터는 데이터 양이 어마어마하게 많다</a:t>
            </a:r>
            <a:r>
              <a:rPr lang="en-US" altLang="ko-KR" sz="2400" b="1" dirty="0"/>
              <a:t>.		( </a:t>
            </a:r>
            <a:r>
              <a:rPr lang="ko-KR" altLang="en-US" sz="2400" b="1" dirty="0"/>
              <a:t>하루치 전종목이 평균 </a:t>
            </a:r>
            <a:r>
              <a:rPr lang="en-US" altLang="ko-KR" sz="2400" b="1" dirty="0"/>
              <a:t>18 Gb </a:t>
            </a:r>
            <a:r>
              <a:rPr lang="ko-KR" altLang="en-US" sz="2400" b="1" dirty="0"/>
              <a:t>정도라고 함 </a:t>
            </a:r>
            <a:r>
              <a:rPr lang="en-US" altLang="ko-KR" sz="2400" b="1" dirty="0"/>
              <a:t>)</a:t>
            </a:r>
          </a:p>
          <a:p>
            <a:endParaRPr lang="en-US" altLang="ko-KR" sz="2400" b="1" dirty="0"/>
          </a:p>
          <a:p>
            <a:endParaRPr lang="en-US" altLang="ko-KR" sz="2400" b="1" dirty="0"/>
          </a:p>
          <a:p>
            <a:r>
              <a:rPr lang="en-US" altLang="ko-KR" sz="2400" b="1" dirty="0"/>
              <a:t>		2.	</a:t>
            </a:r>
            <a:r>
              <a:rPr lang="ko-KR" altLang="en-US" sz="2400" b="1" dirty="0"/>
              <a:t>강화학습은 </a:t>
            </a:r>
            <a:r>
              <a:rPr lang="en-US" altLang="ko-KR" sz="2400" b="1" dirty="0"/>
              <a:t>MDP </a:t>
            </a:r>
            <a:r>
              <a:rPr lang="ko-KR" altLang="en-US" sz="2400" b="1" dirty="0"/>
              <a:t>환경의 구성과 학습 기준 설정이 굉장히 중요하다</a:t>
            </a:r>
            <a:endParaRPr lang="en-US" altLang="ko-KR" sz="2400" b="1" dirty="0"/>
          </a:p>
          <a:p>
            <a:endParaRPr lang="en-US" altLang="ko-KR" sz="2400" b="1" dirty="0"/>
          </a:p>
          <a:p>
            <a:r>
              <a:rPr lang="en-US" altLang="ko-KR" sz="2400" b="1" dirty="0"/>
              <a:t>				-&gt;	</a:t>
            </a:r>
            <a:r>
              <a:rPr lang="ko-KR" altLang="en-US" sz="2400" b="1" dirty="0"/>
              <a:t>개인적으로는 각각의 처한 문제에 적합한 </a:t>
            </a:r>
            <a:r>
              <a:rPr lang="en-US" altLang="ko-KR" sz="2400" b="1" dirty="0"/>
              <a:t>MDP </a:t>
            </a:r>
            <a:r>
              <a:rPr lang="ko-KR" altLang="en-US" sz="2400" b="1" dirty="0"/>
              <a:t>환경을 고민하고 결정하는 것이 </a:t>
            </a:r>
            <a:br>
              <a:rPr lang="en-US" altLang="ko-KR" sz="2400" b="1" dirty="0"/>
            </a:br>
            <a:r>
              <a:rPr lang="en-US" altLang="ko-KR" sz="2400" b="1" dirty="0"/>
              <a:t>					</a:t>
            </a:r>
            <a:r>
              <a:rPr lang="ko-KR" altLang="en-US" sz="2400" b="1" dirty="0"/>
              <a:t>강화학습에서 제일 어렵고 중요하다고 생각합니다</a:t>
            </a:r>
            <a:r>
              <a:rPr lang="en-US" altLang="ko-KR" sz="2400" b="1" dirty="0"/>
              <a:t>. 		( </a:t>
            </a:r>
            <a:r>
              <a:rPr lang="ko-KR" altLang="en-US" sz="2400" b="1" dirty="0"/>
              <a:t>도메인 지식을 요구 </a:t>
            </a:r>
            <a:r>
              <a:rPr lang="en-US" altLang="ko-KR" sz="2400" b="1" dirty="0"/>
              <a:t>)</a:t>
            </a:r>
          </a:p>
          <a:p>
            <a:endParaRPr lang="en-US" altLang="ko-KR" sz="2400" b="1" dirty="0"/>
          </a:p>
          <a:p>
            <a:r>
              <a:rPr lang="en-US" altLang="ko-KR" sz="2400" b="1" dirty="0"/>
              <a:t>				-&gt;	</a:t>
            </a:r>
            <a:r>
              <a:rPr lang="ko-KR" altLang="en-US" sz="2400" b="1" dirty="0"/>
              <a:t>동일한 환경 안에서도 </a:t>
            </a:r>
            <a:r>
              <a:rPr lang="ko-KR" altLang="en-US" sz="2400" b="1" dirty="0">
                <a:solidFill>
                  <a:srgbClr val="C00000"/>
                </a:solidFill>
              </a:rPr>
              <a:t>학습을 위한 </a:t>
            </a:r>
            <a:r>
              <a:rPr lang="en-US" altLang="ko-KR" sz="2400" b="1" dirty="0">
                <a:solidFill>
                  <a:srgbClr val="C00000"/>
                </a:solidFill>
              </a:rPr>
              <a:t>‘</a:t>
            </a:r>
            <a:r>
              <a:rPr lang="ko-KR" altLang="en-US" sz="2400" b="1" dirty="0">
                <a:solidFill>
                  <a:srgbClr val="C00000"/>
                </a:solidFill>
              </a:rPr>
              <a:t>기준 설정</a:t>
            </a:r>
            <a:r>
              <a:rPr lang="en-US" altLang="ko-KR" sz="2400" b="1" dirty="0">
                <a:solidFill>
                  <a:srgbClr val="C00000"/>
                </a:solidFill>
              </a:rPr>
              <a:t>’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에 따라 학습 결과가 전혀 달라집니다</a:t>
            </a:r>
            <a:r>
              <a:rPr lang="en-US" altLang="ko-KR" sz="2400" b="1" dirty="0"/>
              <a:t>.</a:t>
            </a:r>
          </a:p>
          <a:p>
            <a:r>
              <a:rPr lang="en-US" altLang="ko-KR" sz="2400" b="1" dirty="0"/>
              <a:t>					(</a:t>
            </a:r>
            <a:r>
              <a:rPr lang="ko-KR" altLang="en-US" sz="2400" b="1" dirty="0"/>
              <a:t> 책상에 앉아서 글씨만 쳐다보고 있는다고 실력이 올라가진 않습니다</a:t>
            </a:r>
            <a:r>
              <a:rPr lang="en-US" altLang="ko-KR" sz="2400" b="1" dirty="0"/>
              <a:t>. )</a:t>
            </a:r>
          </a:p>
          <a:p>
            <a:endParaRPr lang="en-US" altLang="ko-KR" sz="2400" b="1" dirty="0"/>
          </a:p>
          <a:p>
            <a:r>
              <a:rPr lang="en-US" altLang="ko-KR" sz="2400" b="1" dirty="0"/>
              <a:t>				-&gt;	</a:t>
            </a:r>
            <a:r>
              <a:rPr lang="ko-KR" altLang="en-US" sz="2400" b="1" dirty="0"/>
              <a:t>강화학습은 마치 사람이 </a:t>
            </a:r>
            <a:r>
              <a:rPr lang="en-US" altLang="ko-KR" sz="2400" b="1" dirty="0">
                <a:solidFill>
                  <a:srgbClr val="C00000"/>
                </a:solidFill>
              </a:rPr>
              <a:t>trial and fail </a:t>
            </a:r>
            <a:r>
              <a:rPr lang="ko-KR" altLang="en-US" sz="2400" b="1" dirty="0"/>
              <a:t>을 통해 성장해 가는 것을 보는 듯 하여 재미있습니다</a:t>
            </a:r>
            <a:r>
              <a:rPr lang="en-US" altLang="ko-KR" sz="2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4485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3DD3CB-F3BB-417D-9D4A-4E0997BEA0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59" r="28428"/>
          <a:stretch/>
        </p:blipFill>
        <p:spPr>
          <a:xfrm>
            <a:off x="0" y="0"/>
            <a:ext cx="10620374" cy="1511935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5151689-2F3A-4358-8438-649554B8EF88}"/>
              </a:ext>
            </a:extLst>
          </p:cNvPr>
          <p:cNvSpPr txBox="1">
            <a:spLocks/>
          </p:cNvSpPr>
          <p:nvPr/>
        </p:nvSpPr>
        <p:spPr>
          <a:xfrm>
            <a:off x="11080962" y="6087884"/>
            <a:ext cx="7237725" cy="21142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b="1" i="0" dirty="0">
                <a:solidFill>
                  <a:srgbClr val="1D1C1D"/>
                </a:solidFill>
                <a:effectLst/>
                <a:latin typeface="NotoSansKR"/>
              </a:rPr>
              <a:t>Why do we fall? </a:t>
            </a:r>
          </a:p>
          <a:p>
            <a:pPr algn="l"/>
            <a:r>
              <a:rPr lang="en-US" altLang="ko-KR" sz="3200" b="1" i="0" dirty="0">
                <a:solidFill>
                  <a:srgbClr val="1D1C1D"/>
                </a:solidFill>
                <a:effectLst/>
                <a:latin typeface="NotoSansKR"/>
              </a:rPr>
              <a:t>So that we can learn to pick ourselves </a:t>
            </a:r>
            <a:r>
              <a:rPr lang="en-US" altLang="ko-KR" sz="3200" b="1" dirty="0">
                <a:solidFill>
                  <a:srgbClr val="1D1C1D"/>
                </a:solidFill>
                <a:latin typeface="NotoSansKR"/>
              </a:rPr>
              <a:t>up.</a:t>
            </a:r>
            <a:br>
              <a:rPr lang="en-US" altLang="ko-KR" sz="3200" b="1" i="0" dirty="0">
                <a:solidFill>
                  <a:srgbClr val="1D1C1D"/>
                </a:solidFill>
                <a:effectLst/>
                <a:latin typeface="NotoSansKR"/>
              </a:rPr>
            </a:br>
            <a:endParaRPr lang="ko-KR" altLang="en-US" sz="3200" b="1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5564BE5-1526-45E3-814B-8CBD061AA8B3}"/>
              </a:ext>
            </a:extLst>
          </p:cNvPr>
          <p:cNvSpPr txBox="1">
            <a:spLocks/>
          </p:cNvSpPr>
          <p:nvPr/>
        </p:nvSpPr>
        <p:spPr>
          <a:xfrm>
            <a:off x="18216071" y="7942303"/>
            <a:ext cx="8971422" cy="519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>
                <a:solidFill>
                  <a:srgbClr val="1D1C1D"/>
                </a:solidFill>
                <a:latin typeface="NotoSansKR"/>
              </a:rPr>
              <a:t>- </a:t>
            </a: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Alfred Pennyworth</a:t>
            </a:r>
            <a:endParaRPr lang="ko-KR" altLang="en-US" sz="24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9C91EF-BDEC-4740-B1D6-4E56378EB611}"/>
              </a:ext>
            </a:extLst>
          </p:cNvPr>
          <p:cNvSpPr/>
          <p:nvPr/>
        </p:nvSpPr>
        <p:spPr>
          <a:xfrm>
            <a:off x="0" y="0"/>
            <a:ext cx="21240750" cy="151193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7301B4-A497-4C1C-97C4-848C07620F67}"/>
              </a:ext>
            </a:extLst>
          </p:cNvPr>
          <p:cNvSpPr/>
          <p:nvPr/>
        </p:nvSpPr>
        <p:spPr>
          <a:xfrm>
            <a:off x="0" y="0"/>
            <a:ext cx="10620374" cy="1511935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4185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E25F85-AC43-465D-87A2-B32046DA9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59" r="28428"/>
          <a:stretch/>
        </p:blipFill>
        <p:spPr>
          <a:xfrm>
            <a:off x="0" y="0"/>
            <a:ext cx="10620374" cy="151193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71C539B-C655-479C-A448-09EBF1C414AF}"/>
              </a:ext>
            </a:extLst>
          </p:cNvPr>
          <p:cNvSpPr txBox="1">
            <a:spLocks/>
          </p:cNvSpPr>
          <p:nvPr/>
        </p:nvSpPr>
        <p:spPr>
          <a:xfrm>
            <a:off x="10980594" y="6559210"/>
            <a:ext cx="8971422" cy="10004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5400" b="1" dirty="0"/>
              <a:t>END.</a:t>
            </a:r>
            <a:endParaRPr lang="ko-KR" altLang="en-US" sz="54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A41661-39DD-4295-9197-E29E9E8997B8}"/>
              </a:ext>
            </a:extLst>
          </p:cNvPr>
          <p:cNvSpPr/>
          <p:nvPr/>
        </p:nvSpPr>
        <p:spPr>
          <a:xfrm>
            <a:off x="0" y="0"/>
            <a:ext cx="21240750" cy="151193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14ECB-22CC-44A5-8146-B6CB512DE0F3}"/>
              </a:ext>
            </a:extLst>
          </p:cNvPr>
          <p:cNvSpPr/>
          <p:nvPr/>
        </p:nvSpPr>
        <p:spPr>
          <a:xfrm>
            <a:off x="0" y="0"/>
            <a:ext cx="10620374" cy="1511935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673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73ED8D-03FC-4064-9728-86A0E8C004A9}"/>
              </a:ext>
            </a:extLst>
          </p:cNvPr>
          <p:cNvSpPr txBox="1"/>
          <p:nvPr/>
        </p:nvSpPr>
        <p:spPr>
          <a:xfrm>
            <a:off x="2616421" y="4922446"/>
            <a:ext cx="15871653" cy="464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ko-KR" altLang="en-US" sz="4000" b="1" dirty="0"/>
              <a:t>순차적 의사결정 문제</a:t>
            </a:r>
            <a:endParaRPr lang="en-US" altLang="ko-KR" sz="4000" b="1" dirty="0"/>
          </a:p>
          <a:p>
            <a:pPr marL="571500" indent="-571500">
              <a:buFontTx/>
              <a:buChar char="-"/>
            </a:pPr>
            <a:endParaRPr lang="en-US" altLang="ko-KR" sz="3200" b="1" dirty="0"/>
          </a:p>
          <a:p>
            <a:endParaRPr lang="en-US" altLang="ko-KR" sz="3200" b="1" dirty="0"/>
          </a:p>
          <a:p>
            <a:r>
              <a:rPr lang="ko-KR" altLang="en-US" sz="2400" b="1" dirty="0"/>
              <a:t>		이전 상황이 결정되어야 다음 상황이 결정될 수 있는 문제들</a:t>
            </a:r>
            <a:r>
              <a:rPr lang="en-US" altLang="ko-KR" sz="2400" b="1" dirty="0"/>
              <a:t>	( </a:t>
            </a:r>
            <a:r>
              <a:rPr lang="ko-KR" altLang="en-US" sz="2400" b="1" dirty="0"/>
              <a:t>경우의 수로 생각해 보면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굉장히 복잡한 문제 </a:t>
            </a:r>
            <a:r>
              <a:rPr lang="en-US" altLang="ko-KR" sz="2400" b="1" dirty="0"/>
              <a:t>! )</a:t>
            </a:r>
          </a:p>
          <a:p>
            <a:endParaRPr lang="en-US" altLang="ko-KR" sz="2400" b="1" dirty="0"/>
          </a:p>
          <a:p>
            <a:r>
              <a:rPr lang="en-US" altLang="ko-KR" sz="2400" b="1" dirty="0"/>
              <a:t>		</a:t>
            </a:r>
            <a:r>
              <a:rPr lang="ko-KR" altLang="en-US" sz="2400" b="1" dirty="0">
                <a:solidFill>
                  <a:srgbClr val="C00000"/>
                </a:solidFill>
              </a:rPr>
              <a:t>확률적으로 가장 </a:t>
            </a:r>
            <a:r>
              <a:rPr lang="ko-KR" altLang="en-US" sz="2400" b="1" dirty="0" err="1">
                <a:solidFill>
                  <a:srgbClr val="C00000"/>
                </a:solidFill>
              </a:rPr>
              <a:t>가치있는</a:t>
            </a:r>
            <a:r>
              <a:rPr lang="ko-KR" altLang="en-US" sz="2400" b="1" dirty="0">
                <a:solidFill>
                  <a:srgbClr val="C00000"/>
                </a:solidFill>
              </a:rPr>
              <a:t> 것을 선택</a:t>
            </a:r>
            <a:r>
              <a:rPr lang="ko-KR" altLang="en-US" sz="2400" b="1" dirty="0"/>
              <a:t>하는 방식으로 최선의 의사결정을 시도</a:t>
            </a:r>
            <a:endParaRPr lang="en-US" altLang="ko-KR" sz="2400" b="1" dirty="0"/>
          </a:p>
          <a:p>
            <a:endParaRPr lang="ko-KR" altLang="en-US" sz="2400" b="1" dirty="0"/>
          </a:p>
          <a:p>
            <a:endParaRPr lang="ko-KR" altLang="en-US" sz="2400" b="1" dirty="0"/>
          </a:p>
          <a:p>
            <a:r>
              <a:rPr lang="ko-KR" altLang="en-US" sz="2400" b="1" dirty="0"/>
              <a:t>		</a:t>
            </a:r>
            <a:r>
              <a:rPr lang="en-US" altLang="ko-KR" sz="2400" b="1" dirty="0"/>
              <a:t>	-&gt;	</a:t>
            </a:r>
            <a:r>
              <a:rPr lang="ko-KR" altLang="en-US" sz="2400" b="1" dirty="0"/>
              <a:t>단점 </a:t>
            </a:r>
            <a:r>
              <a:rPr lang="en-US" altLang="ko-KR" sz="2400" b="1" dirty="0"/>
              <a:t>	: </a:t>
            </a:r>
            <a:r>
              <a:rPr lang="ko-KR" altLang="en-US" sz="2400" b="1" dirty="0"/>
              <a:t>확률적 최선이기 때문에</a:t>
            </a:r>
            <a:r>
              <a:rPr lang="en-US" altLang="ko-KR" sz="2400" b="1" dirty="0"/>
              <a:t>,  1 </a:t>
            </a:r>
            <a:r>
              <a:rPr lang="ko-KR" altLang="en-US" sz="2400" b="1" dirty="0"/>
              <a:t>등 방안이 아닌 </a:t>
            </a:r>
            <a:r>
              <a:rPr lang="ko-KR" altLang="en-US" sz="2400" b="1" dirty="0">
                <a:solidFill>
                  <a:srgbClr val="C00000"/>
                </a:solidFill>
              </a:rPr>
              <a:t>평균적으로 가장 좋은 방안을 결정</a:t>
            </a:r>
            <a:endParaRPr lang="en-US" altLang="ko-KR" sz="2400" b="1" dirty="0">
              <a:solidFill>
                <a:srgbClr val="C00000"/>
              </a:solidFill>
            </a:endParaRPr>
          </a:p>
          <a:p>
            <a:endParaRPr lang="ko-KR" altLang="en-US" sz="2400" b="1" dirty="0"/>
          </a:p>
          <a:p>
            <a:r>
              <a:rPr lang="ko-KR" altLang="en-US" sz="2400" b="1" dirty="0"/>
              <a:t>		</a:t>
            </a:r>
            <a:r>
              <a:rPr lang="en-US" altLang="ko-KR" sz="2400" b="1" dirty="0"/>
              <a:t>	-&gt;	</a:t>
            </a:r>
            <a:r>
              <a:rPr lang="ko-KR" altLang="en-US" sz="2400" b="1" dirty="0"/>
              <a:t>장점 </a:t>
            </a:r>
            <a:r>
              <a:rPr lang="en-US" altLang="ko-KR" sz="2400" b="1" dirty="0"/>
              <a:t>	: </a:t>
            </a:r>
            <a:r>
              <a:rPr lang="ko-KR" altLang="en-US" sz="2400" b="1" dirty="0"/>
              <a:t>평균적으로 가장 좋은 방안을 결정하기 때문에 복잡하고 다양한 문제의 해결 방안으로 적합</a:t>
            </a:r>
            <a:endParaRPr lang="en-US" altLang="ko-KR" sz="2400" b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262BA7-9A86-42EF-BDF9-7210C3DD40C2}"/>
              </a:ext>
            </a:extLst>
          </p:cNvPr>
          <p:cNvSpPr txBox="1">
            <a:spLocks/>
          </p:cNvSpPr>
          <p:nvPr/>
        </p:nvSpPr>
        <p:spPr>
          <a:xfrm>
            <a:off x="501547" y="484680"/>
            <a:ext cx="8971422" cy="10004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5400" b="1" dirty="0"/>
              <a:t>2. </a:t>
            </a:r>
            <a:r>
              <a:rPr lang="ko-KR" altLang="en-US" sz="4800" b="1" dirty="0"/>
              <a:t>강화학습 방법론</a:t>
            </a:r>
            <a:endParaRPr lang="en-US" altLang="ko-KR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B88A47-A72C-4CC8-9CE2-0971370EA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4481" y="2013170"/>
            <a:ext cx="5265658" cy="290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69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73ED8D-03FC-4064-9728-86A0E8C004A9}"/>
              </a:ext>
            </a:extLst>
          </p:cNvPr>
          <p:cNvSpPr txBox="1"/>
          <p:nvPr/>
        </p:nvSpPr>
        <p:spPr>
          <a:xfrm>
            <a:off x="2616421" y="4922446"/>
            <a:ext cx="15938979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ko-KR" altLang="en-US" sz="4000" b="1" dirty="0" err="1">
                <a:solidFill>
                  <a:srgbClr val="C00000"/>
                </a:solidFill>
              </a:rPr>
              <a:t>딥러닝</a:t>
            </a:r>
            <a:r>
              <a:rPr lang="ko-KR" altLang="en-US" sz="4000" b="1" dirty="0" err="1"/>
              <a:t>과</a:t>
            </a:r>
            <a:r>
              <a:rPr lang="ko-KR" altLang="en-US" sz="4000" b="1" dirty="0"/>
              <a:t> 강화학습을 함께 사용</a:t>
            </a:r>
            <a:endParaRPr lang="en-US" altLang="ko-KR" sz="4000" b="1" dirty="0"/>
          </a:p>
          <a:p>
            <a:pPr marL="571500" indent="-571500">
              <a:buFontTx/>
              <a:buChar char="-"/>
            </a:pPr>
            <a:endParaRPr lang="en-US" altLang="ko-KR" sz="3200" b="1" dirty="0"/>
          </a:p>
          <a:p>
            <a:endParaRPr lang="en-US" altLang="ko-KR" sz="3200" b="1" dirty="0"/>
          </a:p>
          <a:p>
            <a:r>
              <a:rPr lang="ko-KR" altLang="en-US" sz="2400" b="1" dirty="0"/>
              <a:t>		</a:t>
            </a:r>
            <a:r>
              <a:rPr lang="en-US" altLang="ko-KR" sz="3600" b="1" dirty="0"/>
              <a:t>Deep Reinforcement Learning</a:t>
            </a:r>
          </a:p>
          <a:p>
            <a:endParaRPr lang="en-US" altLang="ko-KR" sz="2400" b="1" dirty="0"/>
          </a:p>
          <a:p>
            <a:endParaRPr lang="en-US" altLang="ko-KR" sz="2400" b="1" dirty="0"/>
          </a:p>
          <a:p>
            <a:r>
              <a:rPr lang="en-US" altLang="ko-KR" sz="2400" b="1" dirty="0"/>
              <a:t>		</a:t>
            </a:r>
            <a:r>
              <a:rPr lang="ko-KR" altLang="en-US" sz="2400" b="1" dirty="0"/>
              <a:t>강화학습 문제의 해결 과정에 필요한 </a:t>
            </a:r>
            <a:r>
              <a:rPr lang="ko-KR" altLang="en-US" sz="2400" b="1" dirty="0">
                <a:solidFill>
                  <a:srgbClr val="C00000"/>
                </a:solidFill>
              </a:rPr>
              <a:t>확률 함수를 딥</a:t>
            </a:r>
            <a:r>
              <a:rPr lang="en-US" altLang="ko-KR" sz="2400" b="1" dirty="0">
                <a:solidFill>
                  <a:srgbClr val="C00000"/>
                </a:solidFill>
              </a:rPr>
              <a:t>-</a:t>
            </a:r>
            <a:r>
              <a:rPr lang="ko-KR" altLang="en-US" sz="2400" b="1" dirty="0" err="1">
                <a:solidFill>
                  <a:srgbClr val="C00000"/>
                </a:solidFill>
              </a:rPr>
              <a:t>뉴럴</a:t>
            </a:r>
            <a:r>
              <a:rPr lang="ko-KR" altLang="en-US" sz="2400" b="1" dirty="0">
                <a:solidFill>
                  <a:srgbClr val="C00000"/>
                </a:solidFill>
              </a:rPr>
              <a:t> 네트워크로 구현</a:t>
            </a:r>
            <a:r>
              <a:rPr lang="ko-KR" altLang="en-US" sz="2400" b="1" dirty="0"/>
              <a:t> 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모델링</a:t>
            </a:r>
            <a:r>
              <a:rPr lang="en-US" altLang="ko-KR" sz="2400" b="1" dirty="0"/>
              <a:t>)</a:t>
            </a:r>
          </a:p>
          <a:p>
            <a:endParaRPr lang="en-US" altLang="ko-KR" sz="2400" b="1" dirty="0"/>
          </a:p>
          <a:p>
            <a:r>
              <a:rPr lang="en-US" altLang="ko-KR" sz="2400" b="1" dirty="0"/>
              <a:t>		</a:t>
            </a:r>
            <a:r>
              <a:rPr lang="ko-KR" altLang="en-US" sz="2400" b="1" dirty="0"/>
              <a:t>순차적 의사결정 문제에서 최선의 답을 찾는 풀이 과정에서 가장 </a:t>
            </a:r>
            <a:r>
              <a:rPr lang="ko-KR" altLang="en-US" sz="2400" b="1" dirty="0">
                <a:solidFill>
                  <a:srgbClr val="C00000"/>
                </a:solidFill>
              </a:rPr>
              <a:t>크고 복잡한 부분을 딥러닝 학습으로 대체 </a:t>
            </a:r>
            <a:r>
              <a:rPr lang="en-US" altLang="ko-KR" sz="2400" b="1" dirty="0">
                <a:solidFill>
                  <a:srgbClr val="C00000"/>
                </a:solidFill>
              </a:rPr>
              <a:t>!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262BA7-9A86-42EF-BDF9-7210C3DD40C2}"/>
              </a:ext>
            </a:extLst>
          </p:cNvPr>
          <p:cNvSpPr txBox="1">
            <a:spLocks/>
          </p:cNvSpPr>
          <p:nvPr/>
        </p:nvSpPr>
        <p:spPr>
          <a:xfrm>
            <a:off x="501547" y="484680"/>
            <a:ext cx="8971422" cy="10004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5400" b="1" dirty="0"/>
              <a:t>2. </a:t>
            </a:r>
            <a:r>
              <a:rPr lang="ko-KR" altLang="en-US" sz="4800" b="1" dirty="0"/>
              <a:t>강화학습 방법론</a:t>
            </a:r>
            <a:endParaRPr lang="en-US" altLang="ko-KR" sz="4800" b="1" dirty="0"/>
          </a:p>
        </p:txBody>
      </p:sp>
    </p:spTree>
    <p:extLst>
      <p:ext uri="{BB962C8B-B14F-4D97-AF65-F5344CB8AC3E}">
        <p14:creationId xmlns:p14="http://schemas.microsoft.com/office/powerpoint/2010/main" val="1686729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73ED8D-03FC-4064-9728-86A0E8C004A9}"/>
              </a:ext>
            </a:extLst>
          </p:cNvPr>
          <p:cNvSpPr txBox="1"/>
          <p:nvPr/>
        </p:nvSpPr>
        <p:spPr>
          <a:xfrm>
            <a:off x="2616421" y="4922446"/>
            <a:ext cx="11200502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ko-KR" altLang="en-US" sz="4000" b="1" dirty="0" err="1"/>
              <a:t>딥러닝을</a:t>
            </a:r>
            <a:r>
              <a:rPr lang="ko-KR" altLang="en-US" sz="4000" b="1" dirty="0"/>
              <a:t> 어디에 사용 </a:t>
            </a:r>
            <a:r>
              <a:rPr lang="en-US" altLang="ko-KR" sz="4000" b="1" dirty="0"/>
              <a:t>?</a:t>
            </a:r>
          </a:p>
          <a:p>
            <a:pPr marL="571500" indent="-571500">
              <a:buFontTx/>
              <a:buChar char="-"/>
            </a:pPr>
            <a:endParaRPr lang="en-US" altLang="ko-KR" sz="3200" b="1" dirty="0"/>
          </a:p>
          <a:p>
            <a:endParaRPr lang="en-US" altLang="ko-KR" sz="3200" b="1" dirty="0"/>
          </a:p>
          <a:p>
            <a:r>
              <a:rPr lang="ko-KR" altLang="en-US" sz="2400" b="1" dirty="0"/>
              <a:t>		</a:t>
            </a:r>
            <a:r>
              <a:rPr lang="en-US" altLang="ko-KR" sz="2800" b="1" dirty="0">
                <a:solidFill>
                  <a:srgbClr val="C00000"/>
                </a:solidFill>
              </a:rPr>
              <a:t>1. 	</a:t>
            </a:r>
            <a:r>
              <a:rPr lang="ko-KR" altLang="en-US" sz="2800" b="1" dirty="0">
                <a:solidFill>
                  <a:srgbClr val="C00000"/>
                </a:solidFill>
              </a:rPr>
              <a:t>확률적으로 행동을 결정하는 함수를 구현하는데 사용</a:t>
            </a:r>
            <a:endParaRPr lang="en-US" altLang="ko-KR" sz="2800" b="1" dirty="0">
              <a:solidFill>
                <a:srgbClr val="C00000"/>
              </a:solidFill>
            </a:endParaRPr>
          </a:p>
          <a:p>
            <a:endParaRPr lang="ko-KR" altLang="en-US" sz="2400" b="1" dirty="0"/>
          </a:p>
          <a:p>
            <a:r>
              <a:rPr lang="ko-KR" altLang="en-US" sz="2400" b="1" dirty="0"/>
              <a:t>			</a:t>
            </a:r>
            <a:r>
              <a:rPr lang="en-US" altLang="ko-KR" sz="2400" b="1" dirty="0"/>
              <a:t>-&gt;	</a:t>
            </a:r>
            <a:r>
              <a:rPr lang="ko-KR" altLang="en-US" sz="2400" b="1" dirty="0"/>
              <a:t>확률분포함수 구현</a:t>
            </a:r>
            <a:endParaRPr lang="en-US" altLang="ko-KR" sz="2400" b="1" dirty="0"/>
          </a:p>
          <a:p>
            <a:endParaRPr lang="ko-KR" altLang="en-US" sz="2400" b="1" dirty="0"/>
          </a:p>
          <a:p>
            <a:r>
              <a:rPr lang="ko-KR" altLang="en-US" sz="2400" b="1" dirty="0"/>
              <a:t>			</a:t>
            </a:r>
            <a:r>
              <a:rPr lang="en-US" altLang="ko-KR" sz="2400" b="1" dirty="0"/>
              <a:t>-&gt; 	</a:t>
            </a:r>
            <a:r>
              <a:rPr lang="ko-KR" altLang="en-US" sz="2400" b="1" dirty="0"/>
              <a:t>정책함수 </a:t>
            </a:r>
            <a:r>
              <a:rPr lang="en-US" altLang="ko-KR" sz="2400" b="1" dirty="0"/>
              <a:t>(Policy function)</a:t>
            </a:r>
          </a:p>
          <a:p>
            <a:endParaRPr lang="en-US" altLang="ko-KR" sz="2400" b="1" dirty="0"/>
          </a:p>
          <a:p>
            <a:endParaRPr lang="en-US" altLang="ko-KR" sz="2400" b="1" dirty="0"/>
          </a:p>
          <a:p>
            <a:r>
              <a:rPr lang="en-US" altLang="ko-KR" sz="2400" b="1" dirty="0"/>
              <a:t>		</a:t>
            </a:r>
            <a:r>
              <a:rPr lang="en-US" altLang="ko-KR" sz="2800" b="1" dirty="0">
                <a:solidFill>
                  <a:srgbClr val="C00000"/>
                </a:solidFill>
              </a:rPr>
              <a:t>2. 	</a:t>
            </a:r>
            <a:r>
              <a:rPr lang="ko-KR" altLang="en-US" sz="2800" b="1" dirty="0">
                <a:solidFill>
                  <a:srgbClr val="C00000"/>
                </a:solidFill>
              </a:rPr>
              <a:t>결정한 행동이 얼마나 큰 가치가 있는지 점수를 매기는데 사용</a:t>
            </a:r>
            <a:endParaRPr lang="en-US" altLang="ko-KR" sz="2800" b="1" dirty="0">
              <a:solidFill>
                <a:srgbClr val="C00000"/>
              </a:solidFill>
            </a:endParaRPr>
          </a:p>
          <a:p>
            <a:endParaRPr lang="ko-KR" altLang="en-US" sz="2400" b="1" dirty="0"/>
          </a:p>
          <a:p>
            <a:r>
              <a:rPr lang="ko-KR" altLang="en-US" sz="2400" b="1" dirty="0"/>
              <a:t>			</a:t>
            </a:r>
            <a:r>
              <a:rPr lang="en-US" altLang="ko-KR" sz="2400" b="1" dirty="0"/>
              <a:t>-&gt; 	</a:t>
            </a:r>
            <a:r>
              <a:rPr lang="ko-KR" altLang="en-US" sz="2400" b="1" dirty="0"/>
              <a:t>누적보상함수 구현</a:t>
            </a:r>
            <a:endParaRPr lang="en-US" altLang="ko-KR" sz="2400" b="1" dirty="0"/>
          </a:p>
          <a:p>
            <a:endParaRPr lang="ko-KR" altLang="en-US" sz="2400" b="1" dirty="0"/>
          </a:p>
          <a:p>
            <a:r>
              <a:rPr lang="ko-KR" altLang="en-US" sz="2400" b="1" dirty="0"/>
              <a:t>			</a:t>
            </a:r>
            <a:r>
              <a:rPr lang="en-US" altLang="ko-KR" sz="2400" b="1" dirty="0"/>
              <a:t>-&gt; 	</a:t>
            </a:r>
            <a:r>
              <a:rPr lang="ko-KR" altLang="en-US" sz="2400" b="1" dirty="0"/>
              <a:t>가치함수 </a:t>
            </a:r>
            <a:r>
              <a:rPr lang="en-US" altLang="ko-KR" sz="2400" b="1" dirty="0"/>
              <a:t>(Value function)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262BA7-9A86-42EF-BDF9-7210C3DD40C2}"/>
              </a:ext>
            </a:extLst>
          </p:cNvPr>
          <p:cNvSpPr txBox="1">
            <a:spLocks/>
          </p:cNvSpPr>
          <p:nvPr/>
        </p:nvSpPr>
        <p:spPr>
          <a:xfrm>
            <a:off x="501547" y="484680"/>
            <a:ext cx="8971422" cy="10004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5400" b="1" dirty="0"/>
              <a:t>2. </a:t>
            </a:r>
            <a:r>
              <a:rPr lang="ko-KR" altLang="en-US" sz="4800" b="1" dirty="0"/>
              <a:t>강화학습 방법론</a:t>
            </a:r>
            <a:endParaRPr lang="en-US" altLang="ko-KR" sz="4800" b="1" dirty="0"/>
          </a:p>
        </p:txBody>
      </p:sp>
    </p:spTree>
    <p:extLst>
      <p:ext uri="{BB962C8B-B14F-4D97-AF65-F5344CB8AC3E}">
        <p14:creationId xmlns:p14="http://schemas.microsoft.com/office/powerpoint/2010/main" val="2154857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73ED8D-03FC-4064-9728-86A0E8C004A9}"/>
              </a:ext>
            </a:extLst>
          </p:cNvPr>
          <p:cNvSpPr txBox="1"/>
          <p:nvPr/>
        </p:nvSpPr>
        <p:spPr>
          <a:xfrm>
            <a:off x="2616421" y="4922446"/>
            <a:ext cx="994855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ko-KR" altLang="en-US" sz="4000" b="1" dirty="0">
                <a:solidFill>
                  <a:srgbClr val="C00000"/>
                </a:solidFill>
              </a:rPr>
              <a:t>정책함수</a:t>
            </a:r>
            <a:r>
              <a:rPr lang="ko-KR" altLang="en-US" sz="4000" b="1" dirty="0"/>
              <a:t>와 </a:t>
            </a:r>
            <a:r>
              <a:rPr lang="ko-KR" altLang="en-US" sz="4000" b="1" dirty="0">
                <a:solidFill>
                  <a:srgbClr val="C00000"/>
                </a:solidFill>
              </a:rPr>
              <a:t>가치함수</a:t>
            </a:r>
            <a:r>
              <a:rPr lang="ko-KR" altLang="en-US" sz="4000" b="1" dirty="0"/>
              <a:t>가 왜 필요해 </a:t>
            </a:r>
            <a:r>
              <a:rPr lang="en-US" altLang="ko-KR" sz="4000" b="1" dirty="0"/>
              <a:t>?</a:t>
            </a:r>
          </a:p>
          <a:p>
            <a:pPr marL="571500" indent="-571500">
              <a:buFontTx/>
              <a:buChar char="-"/>
            </a:pPr>
            <a:endParaRPr lang="en-US" altLang="ko-KR" sz="4000" b="1" dirty="0"/>
          </a:p>
          <a:p>
            <a:pPr marL="571500" indent="-571500">
              <a:buFontTx/>
              <a:buChar char="-"/>
            </a:pPr>
            <a:endParaRPr lang="en-US" altLang="ko-KR" sz="3200" b="1" dirty="0"/>
          </a:p>
          <a:p>
            <a:r>
              <a:rPr lang="ko-KR" altLang="en-US" sz="2400" b="1" dirty="0"/>
              <a:t>		</a:t>
            </a:r>
            <a:r>
              <a:rPr lang="ko-KR" altLang="en-US" sz="2800" b="1" dirty="0"/>
              <a:t>의사결정 문제를 해결하기 위해</a:t>
            </a:r>
            <a:endParaRPr lang="en-US" altLang="ko-KR" sz="2800" b="1" dirty="0"/>
          </a:p>
          <a:p>
            <a:endParaRPr lang="en-US" altLang="ko-KR" sz="2800" b="1" dirty="0"/>
          </a:p>
          <a:p>
            <a:endParaRPr lang="ko-KR" altLang="en-US" sz="2400" b="1" dirty="0"/>
          </a:p>
          <a:p>
            <a:r>
              <a:rPr lang="ko-KR" altLang="en-US" sz="2400" b="1" dirty="0"/>
              <a:t>			</a:t>
            </a:r>
            <a:r>
              <a:rPr lang="en-US" altLang="ko-KR" sz="2400" b="1" dirty="0"/>
              <a:t>-&gt; 	</a:t>
            </a:r>
            <a:r>
              <a:rPr lang="ko-KR" altLang="en-US" sz="2400" b="1" dirty="0"/>
              <a:t>의사결정 </a:t>
            </a:r>
            <a:r>
              <a:rPr lang="en-US" altLang="ko-KR" sz="2400" b="1" dirty="0"/>
              <a:t>	: </a:t>
            </a:r>
            <a:r>
              <a:rPr lang="ko-KR" altLang="en-US" sz="2400" b="1" dirty="0"/>
              <a:t>행동을 결정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확률 문제</a:t>
            </a:r>
            <a:r>
              <a:rPr lang="en-US" altLang="ko-KR" sz="2400" b="1" dirty="0"/>
              <a:t>) 		-&gt; 	</a:t>
            </a:r>
            <a:r>
              <a:rPr lang="ko-KR" altLang="en-US" sz="2400" b="1" dirty="0"/>
              <a:t>정책함수 사용</a:t>
            </a:r>
            <a:endParaRPr lang="en-US" altLang="ko-KR" sz="2400" b="1" dirty="0"/>
          </a:p>
          <a:p>
            <a:endParaRPr lang="ko-KR" altLang="en-US" sz="2400" b="1" dirty="0"/>
          </a:p>
          <a:p>
            <a:r>
              <a:rPr lang="ko-KR" altLang="en-US" sz="2400" b="1" dirty="0"/>
              <a:t>			</a:t>
            </a:r>
            <a:r>
              <a:rPr lang="en-US" altLang="ko-KR" sz="2400" b="1" dirty="0"/>
              <a:t>-&gt; 	</a:t>
            </a:r>
            <a:r>
              <a:rPr lang="ko-KR" altLang="en-US" sz="2400" b="1" dirty="0"/>
              <a:t>문제해결 </a:t>
            </a:r>
            <a:r>
              <a:rPr lang="en-US" altLang="ko-KR" sz="2400" b="1" dirty="0"/>
              <a:t>	: </a:t>
            </a:r>
            <a:r>
              <a:rPr lang="ko-KR" altLang="en-US" sz="2400" b="1" dirty="0"/>
              <a:t>가치를 높게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비교 문제</a:t>
            </a:r>
            <a:r>
              <a:rPr lang="en-US" altLang="ko-KR" sz="2400" b="1" dirty="0"/>
              <a:t>) 		-&gt; 	</a:t>
            </a:r>
            <a:r>
              <a:rPr lang="ko-KR" altLang="en-US" sz="2400" b="1" dirty="0"/>
              <a:t>가치함수 사용</a:t>
            </a:r>
            <a:endParaRPr lang="en-US" altLang="ko-KR" sz="2400" b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262BA7-9A86-42EF-BDF9-7210C3DD40C2}"/>
              </a:ext>
            </a:extLst>
          </p:cNvPr>
          <p:cNvSpPr txBox="1">
            <a:spLocks/>
          </p:cNvSpPr>
          <p:nvPr/>
        </p:nvSpPr>
        <p:spPr>
          <a:xfrm>
            <a:off x="501547" y="484680"/>
            <a:ext cx="8971422" cy="10004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5400" b="1" dirty="0"/>
              <a:t>2. </a:t>
            </a:r>
            <a:r>
              <a:rPr lang="ko-KR" altLang="en-US" sz="4800" b="1" dirty="0"/>
              <a:t>강화학습 방법론</a:t>
            </a:r>
            <a:endParaRPr lang="en-US" altLang="ko-KR" sz="4800" b="1" dirty="0"/>
          </a:p>
        </p:txBody>
      </p:sp>
    </p:spTree>
    <p:extLst>
      <p:ext uri="{BB962C8B-B14F-4D97-AF65-F5344CB8AC3E}">
        <p14:creationId xmlns:p14="http://schemas.microsoft.com/office/powerpoint/2010/main" val="1016763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73ED8D-03FC-4064-9728-86A0E8C004A9}"/>
              </a:ext>
            </a:extLst>
          </p:cNvPr>
          <p:cNvSpPr txBox="1"/>
          <p:nvPr/>
        </p:nvSpPr>
        <p:spPr>
          <a:xfrm>
            <a:off x="2616421" y="4922446"/>
            <a:ext cx="12740988" cy="70480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ko-KR" altLang="en-US" sz="4000" b="1" dirty="0"/>
              <a:t>의사결정 문제에 필요한 것들</a:t>
            </a:r>
            <a:endParaRPr lang="en-US" altLang="ko-KR" sz="4000" b="1" dirty="0"/>
          </a:p>
          <a:p>
            <a:pPr marL="571500" indent="-571500">
              <a:buFontTx/>
              <a:buChar char="-"/>
            </a:pPr>
            <a:endParaRPr lang="en-US" altLang="ko-KR" sz="4000" b="1" dirty="0"/>
          </a:p>
          <a:p>
            <a:pPr marL="571500" indent="-571500">
              <a:buFontTx/>
              <a:buChar char="-"/>
            </a:pPr>
            <a:endParaRPr lang="en-US" altLang="ko-KR" sz="3200" b="1" dirty="0"/>
          </a:p>
          <a:p>
            <a:r>
              <a:rPr lang="ko-KR" altLang="en-US" sz="2400" b="1" dirty="0"/>
              <a:t>		</a:t>
            </a:r>
            <a:r>
              <a:rPr lang="en-US" altLang="ko-KR" sz="3200" b="1" dirty="0"/>
              <a:t>Markov Decision Process</a:t>
            </a:r>
            <a:r>
              <a:rPr lang="en-US" altLang="ko-KR" sz="2800" b="1" dirty="0"/>
              <a:t>		( </a:t>
            </a:r>
            <a:r>
              <a:rPr lang="ko-KR" altLang="en-US" sz="2800" b="1" dirty="0"/>
              <a:t>의사결정모델 중 제일 유명 </a:t>
            </a:r>
            <a:r>
              <a:rPr lang="en-US" altLang="ko-KR" sz="2800" b="1" dirty="0"/>
              <a:t>)</a:t>
            </a:r>
          </a:p>
          <a:p>
            <a:endParaRPr lang="en-US" altLang="ko-KR" sz="2400" b="1" dirty="0"/>
          </a:p>
          <a:p>
            <a:r>
              <a:rPr lang="en-US" altLang="ko-KR" sz="2400" b="1" dirty="0"/>
              <a:t>		</a:t>
            </a:r>
            <a:r>
              <a:rPr lang="en-US" altLang="ko-KR" sz="2400" b="1" dirty="0">
                <a:solidFill>
                  <a:srgbClr val="C00000"/>
                </a:solidFill>
              </a:rPr>
              <a:t>MDP </a:t>
            </a:r>
            <a:r>
              <a:rPr lang="ko-KR" altLang="en-US" sz="2400" b="1" dirty="0">
                <a:solidFill>
                  <a:srgbClr val="C00000"/>
                </a:solidFill>
              </a:rPr>
              <a:t>환경</a:t>
            </a:r>
            <a:r>
              <a:rPr lang="en-US" altLang="ko-KR" sz="2400" b="1" dirty="0">
                <a:solidFill>
                  <a:srgbClr val="C00000"/>
                </a:solidFill>
              </a:rPr>
              <a:t>(</a:t>
            </a:r>
            <a:r>
              <a:rPr lang="ko-KR" altLang="en-US" sz="2400" b="1" dirty="0">
                <a:solidFill>
                  <a:srgbClr val="C00000"/>
                </a:solidFill>
              </a:rPr>
              <a:t>설정</a:t>
            </a:r>
            <a:r>
              <a:rPr lang="en-US" altLang="ko-KR" sz="2400" b="1" dirty="0">
                <a:solidFill>
                  <a:srgbClr val="C00000"/>
                </a:solidFill>
              </a:rPr>
              <a:t>)</a:t>
            </a:r>
            <a:r>
              <a:rPr lang="ko-KR" altLang="en-US" sz="2400" b="1" dirty="0">
                <a:solidFill>
                  <a:srgbClr val="C00000"/>
                </a:solidFill>
              </a:rPr>
              <a:t>을 대전제로 가정</a:t>
            </a:r>
            <a:r>
              <a:rPr lang="ko-KR" altLang="en-US" sz="2400" b="1" dirty="0"/>
              <a:t>하는 </a:t>
            </a:r>
            <a:r>
              <a:rPr lang="ko-KR" altLang="en-US" sz="2400" b="1" dirty="0" err="1"/>
              <a:t>풀이법</a:t>
            </a:r>
            <a:endParaRPr lang="en-US" altLang="ko-KR" sz="2400" b="1" dirty="0"/>
          </a:p>
          <a:p>
            <a:endParaRPr lang="ko-KR" altLang="en-US" sz="2400" b="1" dirty="0"/>
          </a:p>
          <a:p>
            <a:endParaRPr lang="ko-KR" altLang="en-US" sz="2400" b="1" dirty="0"/>
          </a:p>
          <a:p>
            <a:r>
              <a:rPr lang="ko-KR" altLang="en-US" sz="2400" b="1" dirty="0"/>
              <a:t>	</a:t>
            </a:r>
            <a:r>
              <a:rPr lang="en-US" altLang="ko-KR" sz="2400" b="1" dirty="0"/>
              <a:t>	</a:t>
            </a:r>
            <a:r>
              <a:rPr lang="ko-KR" altLang="en-US" sz="2400" b="1" dirty="0"/>
              <a:t>	</a:t>
            </a:r>
            <a:r>
              <a:rPr lang="en-US" altLang="ko-KR" sz="2400" b="1" dirty="0"/>
              <a:t>＂</a:t>
            </a:r>
            <a:r>
              <a:rPr lang="ko-KR" altLang="en-US" sz="2400" b="1" dirty="0"/>
              <a:t>어떤 </a:t>
            </a:r>
            <a:r>
              <a:rPr lang="ko-KR" altLang="en-US" sz="2400" b="1" dirty="0">
                <a:solidFill>
                  <a:srgbClr val="C00000"/>
                </a:solidFill>
              </a:rPr>
              <a:t>상태</a:t>
            </a:r>
            <a:r>
              <a:rPr lang="ko-KR" altLang="en-US" sz="2400" b="1" dirty="0"/>
              <a:t>에서 어떤 </a:t>
            </a:r>
            <a:r>
              <a:rPr lang="ko-KR" altLang="en-US" sz="2400" b="1" dirty="0">
                <a:solidFill>
                  <a:srgbClr val="C00000"/>
                </a:solidFill>
              </a:rPr>
              <a:t>행동</a:t>
            </a:r>
            <a:r>
              <a:rPr lang="ko-KR" altLang="en-US" sz="2400" b="1" dirty="0"/>
              <a:t>을 했을 때 얼마만큼 </a:t>
            </a:r>
            <a:r>
              <a:rPr lang="ko-KR" altLang="en-US" sz="2400" b="1" dirty="0">
                <a:solidFill>
                  <a:srgbClr val="C00000"/>
                </a:solidFill>
              </a:rPr>
              <a:t>보상</a:t>
            </a:r>
            <a:r>
              <a:rPr lang="ko-KR" altLang="en-US" sz="2400" b="1" dirty="0"/>
              <a:t>을 받고</a:t>
            </a:r>
            <a:r>
              <a:rPr lang="en-US" altLang="ko-KR" sz="2400" b="1" dirty="0"/>
              <a:t>, </a:t>
            </a:r>
            <a:r>
              <a:rPr lang="ko-KR" altLang="en-US" sz="2400" b="1" dirty="0">
                <a:solidFill>
                  <a:srgbClr val="C00000"/>
                </a:solidFill>
              </a:rPr>
              <a:t>그 뒤</a:t>
            </a:r>
            <a:r>
              <a:rPr lang="ko-KR" altLang="en-US" sz="2400" b="1" dirty="0"/>
              <a:t>엔 어떻게 될까 </a:t>
            </a:r>
            <a:r>
              <a:rPr lang="en-US" altLang="ko-KR" sz="2400" b="1" dirty="0"/>
              <a:t>? ”</a:t>
            </a:r>
          </a:p>
          <a:p>
            <a:endParaRPr lang="en-US" altLang="ko-KR" sz="2400" b="1" dirty="0"/>
          </a:p>
          <a:p>
            <a:endParaRPr lang="en-US" altLang="ko-KR" sz="2400" b="1" dirty="0"/>
          </a:p>
          <a:p>
            <a:r>
              <a:rPr lang="en-US" altLang="ko-KR" sz="2400" b="1" dirty="0"/>
              <a:t>				MDP(s, a, r, p, g)</a:t>
            </a:r>
          </a:p>
          <a:p>
            <a:r>
              <a:rPr lang="en-US" altLang="ko-KR" sz="2400" b="1" dirty="0"/>
              <a:t>										state 		: </a:t>
            </a:r>
            <a:r>
              <a:rPr lang="ko-KR" altLang="en-US" sz="2400" b="1" dirty="0"/>
              <a:t>상태</a:t>
            </a:r>
          </a:p>
          <a:p>
            <a:r>
              <a:rPr lang="en-US" altLang="ko-KR" sz="2400" b="1" dirty="0"/>
              <a:t>				</a:t>
            </a:r>
            <a:r>
              <a:rPr lang="ko-KR" altLang="en-US" sz="2400" b="1" dirty="0"/>
              <a:t>			</a:t>
            </a:r>
            <a:r>
              <a:rPr lang="en-US" altLang="ko-KR" sz="2400" b="1" dirty="0"/>
              <a:t>	</a:t>
            </a:r>
            <a:r>
              <a:rPr lang="ko-KR" altLang="en-US" sz="2400" b="1" dirty="0"/>
              <a:t>	</a:t>
            </a:r>
            <a:r>
              <a:rPr lang="en-US" altLang="ko-KR" sz="2400" b="1" dirty="0"/>
              <a:t>	action 		: </a:t>
            </a:r>
            <a:r>
              <a:rPr lang="ko-KR" altLang="en-US" sz="2400" b="1" dirty="0"/>
              <a:t>행동</a:t>
            </a:r>
          </a:p>
          <a:p>
            <a:r>
              <a:rPr lang="en-US" altLang="ko-KR" sz="2400" b="1" dirty="0"/>
              <a:t>	</a:t>
            </a:r>
            <a:r>
              <a:rPr lang="ko-KR" altLang="en-US" sz="2400" b="1" dirty="0"/>
              <a:t>			</a:t>
            </a:r>
            <a:r>
              <a:rPr lang="en-US" altLang="ko-KR" sz="2400" b="1" dirty="0"/>
              <a:t>					</a:t>
            </a:r>
            <a:r>
              <a:rPr lang="ko-KR" altLang="en-US" sz="2400" b="1" dirty="0"/>
              <a:t>	</a:t>
            </a:r>
            <a:r>
              <a:rPr lang="en-US" altLang="ko-KR" sz="2400" b="1" dirty="0"/>
              <a:t>reward		: </a:t>
            </a:r>
            <a:r>
              <a:rPr lang="ko-KR" altLang="en-US" sz="2400" b="1" dirty="0"/>
              <a:t>보상</a:t>
            </a:r>
          </a:p>
          <a:p>
            <a:r>
              <a:rPr lang="en-US" altLang="ko-KR" sz="2400" b="1" dirty="0"/>
              <a:t>					</a:t>
            </a:r>
            <a:r>
              <a:rPr lang="ko-KR" altLang="en-US" sz="2400" b="1" dirty="0"/>
              <a:t>			</a:t>
            </a:r>
            <a:r>
              <a:rPr lang="en-US" altLang="ko-KR" sz="2400" b="1" dirty="0"/>
              <a:t>	</a:t>
            </a:r>
            <a:r>
              <a:rPr lang="ko-KR" altLang="en-US" sz="2400" b="1" dirty="0"/>
              <a:t>	</a:t>
            </a:r>
            <a:r>
              <a:rPr lang="en-US" altLang="ko-KR" sz="2400" b="1" dirty="0"/>
              <a:t>p			: </a:t>
            </a:r>
            <a:r>
              <a:rPr lang="ko-KR" altLang="en-US" sz="2400" b="1" dirty="0"/>
              <a:t>상태전이확률</a:t>
            </a:r>
          </a:p>
          <a:p>
            <a:r>
              <a:rPr lang="ko-KR" altLang="en-US" sz="2400" b="1" dirty="0"/>
              <a:t>		</a:t>
            </a:r>
            <a:r>
              <a:rPr lang="en-US" altLang="ko-KR" sz="2400" b="1" dirty="0"/>
              <a:t>	</a:t>
            </a:r>
            <a:r>
              <a:rPr lang="ko-KR" altLang="en-US" sz="2400" b="1" dirty="0"/>
              <a:t>	</a:t>
            </a:r>
            <a:r>
              <a:rPr lang="en-US" altLang="ko-KR" sz="2400" b="1" dirty="0"/>
              <a:t>					</a:t>
            </a:r>
            <a:r>
              <a:rPr lang="ko-KR" altLang="en-US" sz="2400" b="1" dirty="0"/>
              <a:t>	</a:t>
            </a:r>
            <a:r>
              <a:rPr lang="en-US" altLang="ko-KR" sz="2400" b="1" dirty="0"/>
              <a:t>gamma	: </a:t>
            </a:r>
            <a:r>
              <a:rPr lang="ko-KR" altLang="en-US" sz="2400" b="1" dirty="0"/>
              <a:t>감쇄인자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할인율</a:t>
            </a:r>
            <a:r>
              <a:rPr lang="en-US" altLang="ko-KR" sz="2400" b="1" dirty="0"/>
              <a:t>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262BA7-9A86-42EF-BDF9-7210C3DD40C2}"/>
              </a:ext>
            </a:extLst>
          </p:cNvPr>
          <p:cNvSpPr txBox="1">
            <a:spLocks/>
          </p:cNvSpPr>
          <p:nvPr/>
        </p:nvSpPr>
        <p:spPr>
          <a:xfrm>
            <a:off x="501547" y="484680"/>
            <a:ext cx="8971422" cy="10004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5400" b="1" dirty="0"/>
              <a:t>2. </a:t>
            </a:r>
            <a:r>
              <a:rPr lang="ko-KR" altLang="en-US" sz="4800" b="1" dirty="0"/>
              <a:t>강화학습 방법론</a:t>
            </a:r>
            <a:endParaRPr lang="en-US" altLang="ko-KR" sz="4800" b="1" dirty="0"/>
          </a:p>
        </p:txBody>
      </p:sp>
    </p:spTree>
    <p:extLst>
      <p:ext uri="{BB962C8B-B14F-4D97-AF65-F5344CB8AC3E}">
        <p14:creationId xmlns:p14="http://schemas.microsoft.com/office/powerpoint/2010/main" val="2978279630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4310</ep:Words>
  <ep:PresentationFormat>Custom</ep:PresentationFormat>
  <ep:Paragraphs>729</ep:Paragraphs>
  <ep:Slides>47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ep:HeadingPairs>
  <ep:TitlesOfParts>
    <vt:vector size="4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2021-05-26T16:31:57.000</dcterms:created>
  <dc:creator>Jeong Hyunjae</dc:creator>
  <cp:lastModifiedBy>ASNKMGSK</cp:lastModifiedBy>
  <dcterms:modified xsi:type="dcterms:W3CDTF">2021-06-29T11:43:06.103</dcterms:modified>
  <cp:revision>258</cp:revision>
  <dc:title>Bulls One-Shot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